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74" r:id="rId12"/>
    <p:sldId id="275" r:id="rId13"/>
    <p:sldId id="276" r:id="rId14"/>
    <p:sldId id="280" r:id="rId15"/>
    <p:sldId id="281" r:id="rId16"/>
    <p:sldId id="269" r:id="rId17"/>
    <p:sldId id="268" r:id="rId18"/>
    <p:sldId id="271" r:id="rId19"/>
    <p:sldId id="272" r:id="rId20"/>
    <p:sldId id="273" r:id="rId21"/>
    <p:sldId id="282" r:id="rId22"/>
    <p:sldId id="277" r:id="rId23"/>
    <p:sldId id="283" r:id="rId24"/>
    <p:sldId id="270" r:id="rId25"/>
    <p:sldId id="284" r:id="rId26"/>
    <p:sldId id="279" r:id="rId27"/>
  </p:sldIdLst>
  <p:sldSz cx="12192000" cy="6858000"/>
  <p:notesSz cx="6864350" cy="99964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A9D2"/>
    <a:srgbClr val="DFC5FF"/>
    <a:srgbClr val="FBB1BB"/>
    <a:srgbClr val="3C87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70"/>
    <p:restoredTop sz="69837"/>
  </p:normalViewPr>
  <p:slideViewPr>
    <p:cSldViewPr snapToGrid="0" snapToObjects="1">
      <p:cViewPr>
        <p:scale>
          <a:sx n="126" d="100"/>
          <a:sy n="126" d="100"/>
        </p:scale>
        <p:origin x="-1160" y="-1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1"/>
            <a:ext cx="2974551" cy="5015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300"/>
              <a:buFont typeface="Calibri"/>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8212" y="1"/>
            <a:ext cx="2974551" cy="50156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300"/>
              <a:buFont typeface="Calibri"/>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3388" y="1249363"/>
            <a:ext cx="5999162"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6438" y="4810811"/>
            <a:ext cx="5491479" cy="393611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9494931"/>
            <a:ext cx="2974551" cy="50155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300"/>
              <a:buFont typeface="Calibri"/>
              <a:buNone/>
              <a:defRPr sz="1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8212" y="9494931"/>
            <a:ext cx="2974551" cy="501557"/>
          </a:xfrm>
          <a:prstGeom prst="rect">
            <a:avLst/>
          </a:prstGeom>
          <a:noFill/>
          <a:ln>
            <a:noFill/>
          </a:ln>
        </p:spPr>
        <p:txBody>
          <a:bodyPr spcFirstLastPara="1" wrap="square" lIns="96300" tIns="48125" rIns="96300" bIns="48125"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a:spLocks noGrp="1" noRot="1" noChangeAspect="1"/>
          </p:cNvSpPr>
          <p:nvPr>
            <p:ph type="sldImg" idx="2"/>
          </p:nvPr>
        </p:nvSpPr>
        <p:spPr>
          <a:xfrm>
            <a:off x="433388" y="1249363"/>
            <a:ext cx="5999162" cy="3375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74" name="Google Shape;74;p1:notes"/>
          <p:cNvSpPr txBox="1">
            <a:spLocks noGrp="1"/>
          </p:cNvSpPr>
          <p:nvPr>
            <p:ph type="body" idx="1"/>
          </p:nvPr>
        </p:nvSpPr>
        <p:spPr>
          <a:xfrm>
            <a:off x="686435" y="4810811"/>
            <a:ext cx="5491480" cy="3936281"/>
          </a:xfrm>
          <a:prstGeom prst="rect">
            <a:avLst/>
          </a:prstGeom>
          <a:noFill/>
          <a:ln>
            <a:noFill/>
          </a:ln>
        </p:spPr>
        <p:txBody>
          <a:bodyPr spcFirstLastPara="1" wrap="square" lIns="96300" tIns="48125" rIns="96300" bIns="48125"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Notes for Trainer:</a:t>
            </a: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Introduce the awareness training.  </a:t>
            </a: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Ask everyone to introduce themselves - name and job role.</a:t>
            </a: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p:txBody>
      </p:sp>
      <p:sp>
        <p:nvSpPr>
          <p:cNvPr id="75" name="Google Shape;75;p1:notes"/>
          <p:cNvSpPr txBox="1">
            <a:spLocks noGrp="1"/>
          </p:cNvSpPr>
          <p:nvPr>
            <p:ph type="sldNum" idx="12"/>
          </p:nvPr>
        </p:nvSpPr>
        <p:spPr>
          <a:xfrm>
            <a:off x="3888212" y="9494928"/>
            <a:ext cx="2974551" cy="501465"/>
          </a:xfrm>
          <a:prstGeom prst="rect">
            <a:avLst/>
          </a:prstGeom>
          <a:noFill/>
          <a:ln>
            <a:noFill/>
          </a:ln>
        </p:spPr>
        <p:txBody>
          <a:bodyPr spcFirstLastPara="1" wrap="square" lIns="96300" tIns="48125" rIns="96300" bIns="48125" anchor="b" anchorCtr="0">
            <a:noAutofit/>
          </a:bodyPr>
          <a:lstStyle/>
          <a:p>
            <a:pPr marL="0" marR="0" lvl="0" indent="0" algn="r" rtl="0">
              <a:lnSpc>
                <a:spcPct val="100000"/>
              </a:lnSpc>
              <a:spcBef>
                <a:spcPts val="0"/>
              </a:spcBef>
              <a:spcAft>
                <a:spcPts val="0"/>
              </a:spcAft>
              <a:buClr>
                <a:srgbClr val="000000"/>
              </a:buClr>
              <a:buSzPts val="350"/>
              <a:buFont typeface="Calibri"/>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a:spLocks noGrp="1" noRot="1" noChangeAspect="1"/>
          </p:cNvSpPr>
          <p:nvPr>
            <p:ph type="sldImg" idx="2"/>
          </p:nvPr>
        </p:nvSpPr>
        <p:spPr>
          <a:xfrm>
            <a:off x="433388" y="1249363"/>
            <a:ext cx="5999162"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0:notes"/>
          <p:cNvSpPr txBox="1">
            <a:spLocks noGrp="1"/>
          </p:cNvSpPr>
          <p:nvPr>
            <p:ph type="body" idx="1"/>
          </p:nvPr>
        </p:nvSpPr>
        <p:spPr>
          <a:xfrm>
            <a:off x="686438" y="4810811"/>
            <a:ext cx="5491479" cy="3936117"/>
          </a:xfrm>
          <a:prstGeom prst="rect">
            <a:avLst/>
          </a:prstGeom>
          <a:noFill/>
          <a:ln>
            <a:noFill/>
          </a:ln>
        </p:spPr>
        <p:txBody>
          <a:bodyPr spcFirstLastPara="1" wrap="square" lIns="96300" tIns="96300" rIns="96300" bIns="963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Notes to Trainer:</a:t>
            </a: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The main point is that anyone can be a victim. There are some factors that put people at increased risk.</a:t>
            </a:r>
          </a:p>
          <a:p>
            <a:pPr>
              <a:buAutoNum type="arabicPeriod"/>
            </a:pPr>
            <a:r>
              <a:rPr lang="en-US" sz="1200" b="0" i="0" u="none" strike="noStrike" cap="none" dirty="0">
                <a:solidFill>
                  <a:schemeClr val="dk1"/>
                </a:solidFill>
                <a:latin typeface="Arial"/>
                <a:ea typeface="Arial"/>
                <a:cs typeface="Arial"/>
                <a:sym typeface="Arial"/>
              </a:rPr>
              <a:t>Migrants: </a:t>
            </a:r>
            <a:r>
              <a:rPr lang="en-US" sz="1200" b="0" i="0" u="none" strike="noStrike" cap="none" dirty="0">
                <a:solidFill>
                  <a:schemeClr val="dk1"/>
                </a:solidFill>
                <a:effectLst/>
                <a:latin typeface="Calibri"/>
                <a:ea typeface="Calibri"/>
                <a:cs typeface="Calibri"/>
                <a:sym typeface="Calibri"/>
              </a:rPr>
              <a:t>Migrants that do not know their rights are less likely to call out discrimination in pay or working conditions. Undocumented workers can have their migration status used against them to force them into poor working conditions. </a:t>
            </a:r>
            <a:r>
              <a:rPr lang="en-US" sz="1200" b="1" i="0" u="none" strike="noStrike" cap="none" dirty="0">
                <a:solidFill>
                  <a:schemeClr val="dk1"/>
                </a:solidFill>
                <a:effectLst/>
                <a:latin typeface="Calibri"/>
                <a:ea typeface="Calibri"/>
                <a:cs typeface="Calibri"/>
                <a:sym typeface="Calibri"/>
              </a:rPr>
              <a:t>But it is not only migrants who are exploited. One of the top three nationalities of victims in the UK is British.</a:t>
            </a:r>
            <a:endParaRPr lang="en-US" sz="1200" b="0" i="0" u="none" strike="noStrike" cap="none" dirty="0">
              <a:solidFill>
                <a:schemeClr val="dk1"/>
              </a:solidFill>
              <a:effectLst/>
              <a:latin typeface="Calibri"/>
              <a:ea typeface="Calibri"/>
              <a:cs typeface="Calibri"/>
              <a:sym typeface="Calibri"/>
            </a:endParaRPr>
          </a:p>
          <a:p>
            <a:pPr>
              <a:buAutoNum type="arabicPeriod"/>
            </a:pPr>
            <a:r>
              <a:rPr lang="en-US" sz="1200" b="0" i="0" u="none" strike="noStrike" cap="none" dirty="0">
                <a:solidFill>
                  <a:schemeClr val="dk1"/>
                </a:solidFill>
                <a:effectLst/>
                <a:latin typeface="Calibri"/>
                <a:ea typeface="Calibri"/>
                <a:cs typeface="Calibri"/>
                <a:sym typeface="Calibri"/>
              </a:rPr>
              <a:t>Language: Workers that do not speak English are vulnerable as it is difficult for them to access support, ask for help, or learn about their rights. </a:t>
            </a:r>
          </a:p>
          <a:p>
            <a:pPr>
              <a:buAutoNum type="arabicPeriod"/>
            </a:pPr>
            <a:r>
              <a:rPr lang="en-US" sz="1200" b="0" i="0" u="none" strike="noStrike" cap="none" dirty="0">
                <a:solidFill>
                  <a:schemeClr val="dk1"/>
                </a:solidFill>
                <a:effectLst/>
                <a:latin typeface="Calibri"/>
                <a:ea typeface="Calibri"/>
                <a:cs typeface="Calibri"/>
                <a:sym typeface="Calibri"/>
              </a:rPr>
              <a:t>Homelessness: Rough sleepers and homeless people are often targeted by exploiters who offer them false working opportunities, trapping them in exploitation. </a:t>
            </a:r>
          </a:p>
          <a:p>
            <a:pPr>
              <a:buAutoNum type="arabicPeriod"/>
            </a:pPr>
            <a:r>
              <a:rPr lang="en-US" sz="1200" b="0" i="0" u="none" strike="noStrike" cap="none" dirty="0">
                <a:solidFill>
                  <a:schemeClr val="dk1"/>
                </a:solidFill>
                <a:effectLst/>
                <a:latin typeface="Calibri"/>
                <a:ea typeface="Calibri"/>
                <a:cs typeface="Calibri"/>
                <a:sym typeface="Calibri"/>
              </a:rPr>
              <a:t>Social network: Workers who do have a social net (like migrant workers) are more vulnerable as they are forced to rely entirely on their exploiters to fulfil their basic needs such as food and accommodation.</a:t>
            </a:r>
          </a:p>
          <a:p>
            <a:pPr>
              <a:buAutoNum type="arabicPeriod"/>
            </a:pPr>
            <a:r>
              <a:rPr lang="en-US" sz="1200" b="0" i="0" u="none" strike="noStrike" cap="none" dirty="0">
                <a:solidFill>
                  <a:schemeClr val="dk1"/>
                </a:solidFill>
                <a:effectLst/>
                <a:latin typeface="Calibri"/>
                <a:ea typeface="Calibri"/>
                <a:cs typeface="Calibri"/>
                <a:sym typeface="Calibri"/>
              </a:rPr>
              <a:t>Sex: women and girls make up the overwhelming majority of victims of sexual exploitation.</a:t>
            </a: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Additional considerations:</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rgbClr val="7F7F7F"/>
                </a:solidFill>
                <a:latin typeface="Arial"/>
                <a:ea typeface="Arial"/>
                <a:cs typeface="Arial"/>
                <a:sym typeface="Arial"/>
              </a:rPr>
              <a:t>Many don’t consider themselves a victim of a crime.</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rgbClr val="7F7F7F"/>
                </a:solidFill>
                <a:latin typeface="Arial"/>
                <a:ea typeface="Arial"/>
                <a:cs typeface="Arial"/>
                <a:sym typeface="Arial"/>
              </a:rPr>
              <a:t>Many are unwilling or afraid to seek help. They may not be aware of their rights.</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rgbClr val="7F7F7F"/>
                </a:solidFill>
                <a:latin typeface="Arial"/>
                <a:ea typeface="Arial"/>
                <a:cs typeface="Arial"/>
                <a:sym typeface="Arial"/>
              </a:rPr>
              <a:t>They fear going to the authorities and may think their migration status is at risk.</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rgbClr val="7F7F7F"/>
                </a:solidFill>
                <a:latin typeface="Arial"/>
                <a:ea typeface="Arial"/>
                <a:cs typeface="Arial"/>
                <a:sym typeface="Arial"/>
              </a:rPr>
              <a:t>They can develop an attachment to their traffickers</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rgbClr val="7F7F7F"/>
                </a:solidFill>
                <a:latin typeface="Arial"/>
                <a:ea typeface="Arial"/>
                <a:cs typeface="Arial"/>
                <a:sym typeface="Arial"/>
              </a:rPr>
              <a:t>Traffickers can develop victim dependency on drugs or alcohol which they supply.</a:t>
            </a:r>
            <a:endParaRPr lang="en-US" sz="1000" b="0" i="0" u="none" strike="noStrike" cap="none" dirty="0">
              <a:solidFill>
                <a:srgbClr val="000000"/>
              </a:solidFill>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sz="1200" b="0" i="0" u="none" strike="noStrike" cap="none" dirty="0">
              <a:solidFill>
                <a:srgbClr val="7F7F7F"/>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n-US" sz="1200" b="0" i="0" u="none" strike="noStrike" cap="none" dirty="0">
                <a:solidFill>
                  <a:srgbClr val="7F7F7F"/>
                </a:solidFill>
                <a:latin typeface="Arial"/>
                <a:ea typeface="Arial"/>
                <a:cs typeface="Arial"/>
                <a:sym typeface="Arial"/>
              </a:rPr>
              <a:t>There is also no such thing as a typical trafficker. They can be known to the victim. They can be men or women.</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sz="1000" b="0" i="0" u="none" strike="noStrike" cap="none" dirty="0">
              <a:solidFill>
                <a:srgbClr val="000000"/>
              </a:solidFill>
              <a:latin typeface="Arial"/>
              <a:ea typeface="Arial"/>
              <a:cs typeface="Arial"/>
              <a:sym typeface="Arial"/>
            </a:endParaRPr>
          </a:p>
        </p:txBody>
      </p:sp>
      <p:sp>
        <p:nvSpPr>
          <p:cNvPr id="168" name="Google Shape;168;p10:notes"/>
          <p:cNvSpPr txBox="1">
            <a:spLocks noGrp="1"/>
          </p:cNvSpPr>
          <p:nvPr>
            <p:ph type="sldNum" idx="12"/>
          </p:nvPr>
        </p:nvSpPr>
        <p:spPr>
          <a:xfrm>
            <a:off x="3888212" y="9494931"/>
            <a:ext cx="2974551" cy="501557"/>
          </a:xfrm>
          <a:prstGeom prst="rect">
            <a:avLst/>
          </a:prstGeom>
          <a:noFill/>
          <a:ln>
            <a:noFill/>
          </a:ln>
        </p:spPr>
        <p:txBody>
          <a:bodyPr spcFirstLastPara="1" wrap="square" lIns="96300" tIns="48125" rIns="96300" bIns="48125"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sz="1300" b="0" i="0" u="none" strike="noStrike" cap="none">
                <a:solidFill>
                  <a:schemeClr val="dk1"/>
                </a:solidFill>
                <a:latin typeface="Arial"/>
                <a:ea typeface="Arial"/>
                <a:cs typeface="Arial"/>
                <a:sym typeface="Arial"/>
              </a:rPr>
              <a:t>10</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a:spLocks noGrp="1" noRot="1" noChangeAspect="1"/>
          </p:cNvSpPr>
          <p:nvPr>
            <p:ph type="sldImg" idx="2"/>
          </p:nvPr>
        </p:nvSpPr>
        <p:spPr>
          <a:xfrm>
            <a:off x="433388" y="1249363"/>
            <a:ext cx="5999162"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9:notes"/>
          <p:cNvSpPr txBox="1">
            <a:spLocks noGrp="1"/>
          </p:cNvSpPr>
          <p:nvPr>
            <p:ph type="body" idx="1"/>
          </p:nvPr>
        </p:nvSpPr>
        <p:spPr>
          <a:xfrm>
            <a:off x="686438" y="4810811"/>
            <a:ext cx="5491479" cy="3936117"/>
          </a:xfrm>
          <a:prstGeom prst="rect">
            <a:avLst/>
          </a:prstGeom>
          <a:noFill/>
          <a:ln>
            <a:noFill/>
          </a:ln>
        </p:spPr>
        <p:txBody>
          <a:bodyPr spcFirstLastPara="1" wrap="square" lIns="96300" tIns="96300" rIns="96300" bIns="963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Notes to Trainer:</a:t>
            </a: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These are some of the signs of trafficking with respect to fellow staff members. Ask the participants to suggest other signs.</a:t>
            </a: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1" i="0" u="none" strike="noStrike" cap="none" dirty="0">
                <a:solidFill>
                  <a:schemeClr val="dk1"/>
                </a:solidFill>
                <a:latin typeface="Arial"/>
                <a:ea typeface="Arial"/>
                <a:cs typeface="Arial"/>
                <a:sym typeface="Arial"/>
              </a:rPr>
              <a:t>You can find a full list of indicators here: http://</a:t>
            </a:r>
            <a:r>
              <a:rPr lang="en-US" sz="1200" b="1" i="0" u="none" strike="noStrike" cap="none" dirty="0" err="1">
                <a:solidFill>
                  <a:schemeClr val="dk1"/>
                </a:solidFill>
                <a:latin typeface="Arial"/>
                <a:ea typeface="Arial"/>
                <a:cs typeface="Arial"/>
                <a:sym typeface="Arial"/>
              </a:rPr>
              <a:t>shivafoundation.org.uk</a:t>
            </a:r>
            <a:r>
              <a:rPr lang="en-US" sz="1200" b="1" i="0" u="none" strike="noStrike" cap="none" dirty="0">
                <a:solidFill>
                  <a:schemeClr val="dk1"/>
                </a:solidFill>
                <a:latin typeface="Arial"/>
                <a:ea typeface="Arial"/>
                <a:cs typeface="Arial"/>
                <a:sym typeface="Arial"/>
              </a:rPr>
              <a:t>/wp-content/uploads/2020/02/18_SF_SSB_Sec05_Indicator-List.pdf</a:t>
            </a:r>
            <a:endParaRPr sz="12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Read out the </a:t>
            </a:r>
            <a:r>
              <a:rPr lang="en-US" sz="1200" b="1" i="0" u="none" strike="noStrike" cap="none" dirty="0">
                <a:solidFill>
                  <a:schemeClr val="dk1"/>
                </a:solidFill>
                <a:latin typeface="Arial"/>
                <a:ea typeface="Arial"/>
                <a:cs typeface="Arial"/>
                <a:sym typeface="Arial"/>
              </a:rPr>
              <a:t>Combat case study: Osama</a:t>
            </a:r>
            <a:r>
              <a:rPr lang="en-US" sz="1200" b="0" i="0" u="none" strike="noStrike" cap="none" dirty="0">
                <a:solidFill>
                  <a:schemeClr val="dk1"/>
                </a:solidFill>
                <a:latin typeface="Arial"/>
                <a:ea typeface="Arial"/>
                <a:cs typeface="Arial"/>
                <a:sym typeface="Arial"/>
              </a:rPr>
              <a:t> (Found here http://</a:t>
            </a:r>
            <a:r>
              <a:rPr lang="en-US" sz="1200" b="0" i="0" u="none" strike="noStrike" cap="none" dirty="0" err="1">
                <a:solidFill>
                  <a:schemeClr val="dk1"/>
                </a:solidFill>
                <a:latin typeface="Arial"/>
                <a:ea typeface="Arial"/>
                <a:cs typeface="Arial"/>
                <a:sym typeface="Arial"/>
              </a:rPr>
              <a:t>shivafoundation.org.uk</a:t>
            </a:r>
            <a:r>
              <a:rPr lang="en-US" sz="1200" b="0" i="0" u="none" strike="noStrike" cap="none" dirty="0">
                <a:solidFill>
                  <a:schemeClr val="dk1"/>
                </a:solidFill>
                <a:latin typeface="Arial"/>
                <a:ea typeface="Arial"/>
                <a:cs typeface="Arial"/>
                <a:sym typeface="Arial"/>
              </a:rPr>
              <a:t>/wp-content/uploads/2020/02/17_SF_SSB_Sec05_Case-Studies.pdf -- case study 3).</a:t>
            </a: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Ask the group their thoughts and if they knew about this case in Scotland.</a:t>
            </a: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p:txBody>
      </p:sp>
      <p:sp>
        <p:nvSpPr>
          <p:cNvPr id="257" name="Google Shape;257;p19:notes"/>
          <p:cNvSpPr txBox="1">
            <a:spLocks noGrp="1"/>
          </p:cNvSpPr>
          <p:nvPr>
            <p:ph type="sldNum" idx="12"/>
          </p:nvPr>
        </p:nvSpPr>
        <p:spPr>
          <a:xfrm>
            <a:off x="3888212" y="9494931"/>
            <a:ext cx="2974551" cy="501557"/>
          </a:xfrm>
          <a:prstGeom prst="rect">
            <a:avLst/>
          </a:prstGeom>
          <a:noFill/>
          <a:ln>
            <a:noFill/>
          </a:ln>
        </p:spPr>
        <p:txBody>
          <a:bodyPr spcFirstLastPara="1" wrap="square" lIns="96300" tIns="48125" rIns="96300" bIns="48125"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sz="1300" b="0" i="0" u="none" strike="noStrike" cap="none">
                <a:solidFill>
                  <a:schemeClr val="dk1"/>
                </a:solidFill>
                <a:latin typeface="Arial"/>
                <a:ea typeface="Arial"/>
                <a:cs typeface="Arial"/>
                <a:sym typeface="Arial"/>
              </a:rPr>
              <a:t>11</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0:notes"/>
          <p:cNvSpPr>
            <a:spLocks noGrp="1" noRot="1" noChangeAspect="1"/>
          </p:cNvSpPr>
          <p:nvPr>
            <p:ph type="sldImg" idx="2"/>
          </p:nvPr>
        </p:nvSpPr>
        <p:spPr>
          <a:xfrm>
            <a:off x="433388" y="1249363"/>
            <a:ext cx="5999162"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0:notes"/>
          <p:cNvSpPr txBox="1">
            <a:spLocks noGrp="1"/>
          </p:cNvSpPr>
          <p:nvPr>
            <p:ph type="body" idx="1"/>
          </p:nvPr>
        </p:nvSpPr>
        <p:spPr>
          <a:xfrm>
            <a:off x="686438" y="4810811"/>
            <a:ext cx="5491479" cy="3936117"/>
          </a:xfrm>
          <a:prstGeom prst="rect">
            <a:avLst/>
          </a:prstGeom>
          <a:noFill/>
          <a:ln>
            <a:noFill/>
          </a:ln>
        </p:spPr>
        <p:txBody>
          <a:bodyPr spcFirstLastPara="1" wrap="square" lIns="91425" tIns="91425" rIns="91425" bIns="91425" anchor="t" anchorCtr="0">
            <a:noAutofit/>
          </a:bodyPr>
          <a:lstStyle/>
          <a:p>
            <a:pPr marL="457200" marR="0" lvl="0" indent="-22860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Read out Karla’s story (see </a:t>
            </a:r>
            <a:r>
              <a:rPr lang="en-US" sz="1200" b="1" i="0" u="none" strike="noStrike" cap="none" dirty="0">
                <a:solidFill>
                  <a:schemeClr val="dk1"/>
                </a:solidFill>
                <a:latin typeface="Calibri"/>
                <a:ea typeface="Calibri"/>
                <a:cs typeface="Calibri"/>
                <a:sym typeface="Calibri"/>
              </a:rPr>
              <a:t>Combat Case Study: </a:t>
            </a:r>
            <a:r>
              <a:rPr lang="en-US" sz="1200" b="0" i="0" u="none" strike="noStrike" cap="none" dirty="0">
                <a:solidFill>
                  <a:schemeClr val="dk1"/>
                </a:solidFill>
                <a:latin typeface="Calibri"/>
                <a:ea typeface="Calibri"/>
                <a:cs typeface="Calibri"/>
                <a:sym typeface="Calibri"/>
              </a:rPr>
              <a:t>see here http://</a:t>
            </a:r>
            <a:r>
              <a:rPr lang="en-US" sz="1200" b="0" i="0" u="none" strike="noStrike" cap="none" dirty="0" err="1">
                <a:solidFill>
                  <a:schemeClr val="dk1"/>
                </a:solidFill>
                <a:latin typeface="Calibri"/>
                <a:ea typeface="Calibri"/>
                <a:cs typeface="Calibri"/>
                <a:sym typeface="Calibri"/>
              </a:rPr>
              <a:t>shivafoundation.org.uk</a:t>
            </a:r>
            <a:r>
              <a:rPr lang="en-US" sz="1200" b="0" i="0" u="none" strike="noStrike" cap="none" dirty="0">
                <a:solidFill>
                  <a:schemeClr val="dk1"/>
                </a:solidFill>
                <a:latin typeface="Calibri"/>
                <a:ea typeface="Calibri"/>
                <a:cs typeface="Calibri"/>
                <a:sym typeface="Calibri"/>
              </a:rPr>
              <a:t>/wp-content/uploads/2020/02/17_SF_SSB_Sec05_Case-Studies.pdf – case study 1).</a:t>
            </a:r>
            <a:endParaRPr dirty="0"/>
          </a:p>
          <a:p>
            <a:pPr marL="457200" marR="0" lvl="0" indent="-2286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457200" marR="0" lvl="0" indent="-22860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At end:</a:t>
            </a:r>
            <a:endParaRPr dirty="0"/>
          </a:p>
          <a:p>
            <a:pPr marL="457200" marR="0" lvl="0" indent="-2286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457200" marR="0" lvl="0" indent="-22860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Q: What were the indicators in Karla’s story?</a:t>
            </a:r>
            <a:endParaRPr dirty="0"/>
          </a:p>
          <a:p>
            <a:pPr marL="457200" marR="0" lvl="0" indent="-22860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 </a:t>
            </a:r>
            <a:endParaRPr dirty="0"/>
          </a:p>
          <a:p>
            <a:pPr marL="457200" marR="0" lvl="0" indent="-22860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Team to call out any indicators they noticed.</a:t>
            </a:r>
            <a:endParaRPr dirty="0"/>
          </a:p>
          <a:p>
            <a:pPr marL="457200" marR="0" lvl="0" indent="-2286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457200" marR="0" lvl="0" indent="-2286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457200" marR="0" lvl="0" indent="-2286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457200" marR="0" lvl="0" indent="-2286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457200" marR="0" lvl="0" indent="-2286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264" name="Google Shape;264;p20:notes"/>
          <p:cNvSpPr txBox="1">
            <a:spLocks noGrp="1"/>
          </p:cNvSpPr>
          <p:nvPr>
            <p:ph type="sldNum" idx="12"/>
          </p:nvPr>
        </p:nvSpPr>
        <p:spPr>
          <a:xfrm>
            <a:off x="3888212" y="9494931"/>
            <a:ext cx="2974551" cy="501557"/>
          </a:xfrm>
          <a:prstGeom prst="rect">
            <a:avLst/>
          </a:prstGeom>
          <a:noFill/>
          <a:ln>
            <a:noFill/>
          </a:ln>
        </p:spPr>
        <p:txBody>
          <a:bodyPr spcFirstLastPara="1" wrap="square" lIns="96300" tIns="48125" rIns="96300" bIns="48125"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sz="1300" b="0" i="0" u="none" strike="noStrike" cap="none">
                <a:solidFill>
                  <a:schemeClr val="dk1"/>
                </a:solidFill>
                <a:latin typeface="Calibri"/>
                <a:ea typeface="Calibri"/>
                <a:cs typeface="Calibri"/>
                <a:sym typeface="Calibri"/>
              </a:rPr>
              <a:t>12</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1:notes"/>
          <p:cNvSpPr>
            <a:spLocks noGrp="1" noRot="1" noChangeAspect="1"/>
          </p:cNvSpPr>
          <p:nvPr>
            <p:ph type="sldImg" idx="2"/>
          </p:nvPr>
        </p:nvSpPr>
        <p:spPr>
          <a:xfrm>
            <a:off x="433388" y="1249363"/>
            <a:ext cx="5999162"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1:notes"/>
          <p:cNvSpPr txBox="1">
            <a:spLocks noGrp="1"/>
          </p:cNvSpPr>
          <p:nvPr>
            <p:ph type="body" idx="1"/>
          </p:nvPr>
        </p:nvSpPr>
        <p:spPr>
          <a:xfrm>
            <a:off x="686438" y="4810811"/>
            <a:ext cx="5491479" cy="3936117"/>
          </a:xfrm>
          <a:prstGeom prst="rect">
            <a:avLst/>
          </a:prstGeom>
          <a:noFill/>
          <a:ln>
            <a:noFill/>
          </a:ln>
        </p:spPr>
        <p:txBody>
          <a:bodyPr spcFirstLastPara="1" wrap="square" lIns="96300" tIns="96300" rIns="96300" bIns="963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Notes to Trainer:</a:t>
            </a: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Businesses can put controls in place to ensure any risk factors are mitigated. Go through Karla’s story and demonstrate what controls are appropriate for each indicator.</a:t>
            </a: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Go through the slide.</a:t>
            </a: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Additional points:</a:t>
            </a:r>
          </a:p>
          <a:p>
            <a:pPr marL="171450" marR="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Arial"/>
                <a:ea typeface="Arial"/>
                <a:cs typeface="Arial"/>
                <a:sym typeface="Arial"/>
              </a:rPr>
              <a:t>Ensure contracts are given to workers before they begin in a language they understand covering working hours, pay/overtime rates, deductions, </a:t>
            </a:r>
            <a:r>
              <a:rPr lang="en-US" sz="1200" b="0" i="0" u="none" strike="noStrike" cap="none" dirty="0" err="1">
                <a:solidFill>
                  <a:schemeClr val="dk1"/>
                </a:solidFill>
                <a:latin typeface="Arial"/>
                <a:ea typeface="Arial"/>
                <a:cs typeface="Arial"/>
                <a:sym typeface="Arial"/>
              </a:rPr>
              <a:t>holidy</a:t>
            </a:r>
            <a:r>
              <a:rPr lang="en-US" sz="1200" b="0" i="0" u="none" strike="noStrike" cap="none" dirty="0">
                <a:solidFill>
                  <a:schemeClr val="dk1"/>
                </a:solidFill>
                <a:latin typeface="Arial"/>
                <a:ea typeface="Arial"/>
                <a:cs typeface="Arial"/>
                <a:sym typeface="Arial"/>
              </a:rPr>
              <a:t> and sick pay and accommodation arrangements, if necessary.</a:t>
            </a:r>
          </a:p>
          <a:p>
            <a:pPr marL="171450" marR="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Arial"/>
                <a:ea typeface="Arial"/>
                <a:cs typeface="Arial"/>
                <a:sym typeface="Arial"/>
              </a:rPr>
              <a:t>Use posters to educate workers of their rights and also the signs of modern slavery.</a:t>
            </a:r>
          </a:p>
          <a:p>
            <a:pPr marL="171450" marR="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Arial"/>
                <a:ea typeface="Arial"/>
                <a:cs typeface="Arial"/>
                <a:sym typeface="Arial"/>
              </a:rPr>
              <a:t>Share information about their right to freedom of association.</a:t>
            </a:r>
          </a:p>
          <a:p>
            <a:pPr marL="171450" marR="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Arial"/>
                <a:ea typeface="Arial"/>
                <a:cs typeface="Arial"/>
                <a:sym typeface="Arial"/>
              </a:rPr>
              <a:t>Have grievance and whistleblowing procedures that are shared with workers.</a:t>
            </a:r>
          </a:p>
          <a:p>
            <a:pPr marL="171450" marR="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Arial"/>
                <a:ea typeface="Arial"/>
                <a:cs typeface="Arial"/>
                <a:sym typeface="Arial"/>
              </a:rPr>
              <a:t>Only use a professional interpreter if one is needed.</a:t>
            </a:r>
          </a:p>
          <a:p>
            <a:pPr marL="171450" marR="0" lvl="0" indent="-171450" algn="l" rtl="0">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Arial"/>
                <a:ea typeface="Arial"/>
                <a:cs typeface="Arial"/>
                <a:sym typeface="Arial"/>
              </a:rPr>
              <a:t>Do internal checks (e.g. payroll to ensure bank accounts are distinct and wage payments are correct) but also have conversations with workers and ensure no one is withholding their pay, controlling them, keeping their documents, etc.</a:t>
            </a:r>
          </a:p>
          <a:p>
            <a:pPr marL="171450" marR="0" lvl="0" indent="-171450" algn="l" rtl="0">
              <a:spcBef>
                <a:spcPts val="0"/>
              </a:spcBef>
              <a:spcAft>
                <a:spcPts val="0"/>
              </a:spcAft>
              <a:buClr>
                <a:schemeClr val="dk1"/>
              </a:buClr>
              <a:buSzPts val="1200"/>
              <a:buFont typeface="Arial" panose="020B0604020202020204" pitchFamily="34" charset="0"/>
              <a:buChar char="•"/>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p:txBody>
      </p:sp>
      <p:sp>
        <p:nvSpPr>
          <p:cNvPr id="273" name="Google Shape;273;p21:notes"/>
          <p:cNvSpPr txBox="1">
            <a:spLocks noGrp="1"/>
          </p:cNvSpPr>
          <p:nvPr>
            <p:ph type="sldNum" idx="12"/>
          </p:nvPr>
        </p:nvSpPr>
        <p:spPr>
          <a:xfrm>
            <a:off x="3888212" y="9494931"/>
            <a:ext cx="2974551" cy="501557"/>
          </a:xfrm>
          <a:prstGeom prst="rect">
            <a:avLst/>
          </a:prstGeom>
          <a:noFill/>
          <a:ln>
            <a:noFill/>
          </a:ln>
        </p:spPr>
        <p:txBody>
          <a:bodyPr spcFirstLastPara="1" wrap="square" lIns="96300" tIns="48125" rIns="96300" bIns="48125"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sz="1300" b="0" i="0" u="none" strike="noStrike" cap="none">
                <a:solidFill>
                  <a:schemeClr val="dk1"/>
                </a:solidFill>
                <a:latin typeface="Arial"/>
                <a:ea typeface="Arial"/>
                <a:cs typeface="Arial"/>
                <a:sym typeface="Arial"/>
              </a:rPr>
              <a:t>13</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a:spLocks noGrp="1" noRot="1" noChangeAspect="1"/>
          </p:cNvSpPr>
          <p:nvPr>
            <p:ph type="sldImg" idx="2"/>
          </p:nvPr>
        </p:nvSpPr>
        <p:spPr>
          <a:xfrm>
            <a:off x="433388" y="1249363"/>
            <a:ext cx="5999162"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9:notes"/>
          <p:cNvSpPr txBox="1">
            <a:spLocks noGrp="1"/>
          </p:cNvSpPr>
          <p:nvPr>
            <p:ph type="body" idx="1"/>
          </p:nvPr>
        </p:nvSpPr>
        <p:spPr>
          <a:xfrm>
            <a:off x="686438" y="4810811"/>
            <a:ext cx="5491479" cy="3936117"/>
          </a:xfrm>
          <a:prstGeom prst="rect">
            <a:avLst/>
          </a:prstGeom>
          <a:noFill/>
          <a:ln>
            <a:noFill/>
          </a:ln>
        </p:spPr>
        <p:txBody>
          <a:bodyPr spcFirstLastPara="1" wrap="square" lIns="96300" tIns="96300" rIns="96300" bIns="963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Notes to Trainer:</a:t>
            </a: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There are steps you can take as a business to ensure all workers are treated well.</a:t>
            </a: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Ask to see the agency’s policies: ensure they don’t charge a fee to workers for finding them work, that they have grievance and whistleblowing mechanisms, that they provide workers with contracts in their native language before they take up their role.</a:t>
            </a: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When checking with workers, you’re trying to identify if their documents are correct and if they have access to them; you can check </a:t>
            </a:r>
            <a:r>
              <a:rPr lang="en-US" sz="1200" b="0" i="0" u="none" strike="noStrike" cap="none" dirty="0" err="1">
                <a:solidFill>
                  <a:schemeClr val="dk1"/>
                </a:solidFill>
                <a:latin typeface="Arial"/>
                <a:ea typeface="Arial"/>
                <a:cs typeface="Arial"/>
                <a:sym typeface="Arial"/>
              </a:rPr>
              <a:t>payslips</a:t>
            </a:r>
            <a:r>
              <a:rPr lang="en-US" sz="1200" b="0" i="0" u="none" strike="noStrike" cap="none" dirty="0">
                <a:solidFill>
                  <a:schemeClr val="dk1"/>
                </a:solidFill>
                <a:latin typeface="Arial"/>
                <a:ea typeface="Arial"/>
                <a:cs typeface="Arial"/>
                <a:sym typeface="Arial"/>
              </a:rPr>
              <a:t> to ensure workers are being paid the correct rate and for the correct number of hours.</a:t>
            </a: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By checking optional services, you can see if the workers are paying deductions for anything (e.g. accommodation) and whether they’ve agreed to them. You can also identify if there is an unknown third-party controlling the workers, pay and </a:t>
            </a: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p:txBody>
      </p:sp>
      <p:sp>
        <p:nvSpPr>
          <p:cNvPr id="257" name="Google Shape;257;p19:notes"/>
          <p:cNvSpPr txBox="1">
            <a:spLocks noGrp="1"/>
          </p:cNvSpPr>
          <p:nvPr>
            <p:ph type="sldNum" idx="12"/>
          </p:nvPr>
        </p:nvSpPr>
        <p:spPr>
          <a:xfrm>
            <a:off x="3888212" y="9494931"/>
            <a:ext cx="2974551" cy="501557"/>
          </a:xfrm>
          <a:prstGeom prst="rect">
            <a:avLst/>
          </a:prstGeom>
          <a:noFill/>
          <a:ln>
            <a:noFill/>
          </a:ln>
        </p:spPr>
        <p:txBody>
          <a:bodyPr spcFirstLastPara="1" wrap="square" lIns="96300" tIns="48125" rIns="96300" bIns="48125"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sz="1300" b="0" i="0" u="none" strike="noStrike" cap="none">
                <a:solidFill>
                  <a:schemeClr val="dk1"/>
                </a:solidFill>
                <a:latin typeface="Arial"/>
                <a:ea typeface="Arial"/>
                <a:cs typeface="Arial"/>
                <a:sym typeface="Arial"/>
              </a:rPr>
              <a:t>14</a:t>
            </a:fld>
            <a:endParaRP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14487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a:spLocks noGrp="1" noRot="1" noChangeAspect="1"/>
          </p:cNvSpPr>
          <p:nvPr>
            <p:ph type="sldImg" idx="2"/>
          </p:nvPr>
        </p:nvSpPr>
        <p:spPr>
          <a:xfrm>
            <a:off x="433388" y="1249363"/>
            <a:ext cx="5999162"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9:notes"/>
          <p:cNvSpPr txBox="1">
            <a:spLocks noGrp="1"/>
          </p:cNvSpPr>
          <p:nvPr>
            <p:ph type="body" idx="1"/>
          </p:nvPr>
        </p:nvSpPr>
        <p:spPr>
          <a:xfrm>
            <a:off x="686438" y="4810811"/>
            <a:ext cx="5491479" cy="3936117"/>
          </a:xfrm>
          <a:prstGeom prst="rect">
            <a:avLst/>
          </a:prstGeom>
          <a:noFill/>
          <a:ln>
            <a:noFill/>
          </a:ln>
        </p:spPr>
        <p:txBody>
          <a:bodyPr spcFirstLastPara="1" wrap="square" lIns="96300" tIns="96300" rIns="96300" bIns="963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Notes to Trainer:</a:t>
            </a: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These are some of the signs of trafficking with respect to guests. Ask the participants to suggest other signs.</a:t>
            </a: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p:txBody>
      </p:sp>
      <p:sp>
        <p:nvSpPr>
          <p:cNvPr id="257" name="Google Shape;257;p19:notes"/>
          <p:cNvSpPr txBox="1">
            <a:spLocks noGrp="1"/>
          </p:cNvSpPr>
          <p:nvPr>
            <p:ph type="sldNum" idx="12"/>
          </p:nvPr>
        </p:nvSpPr>
        <p:spPr>
          <a:xfrm>
            <a:off x="3888212" y="9494931"/>
            <a:ext cx="2974551" cy="501557"/>
          </a:xfrm>
          <a:prstGeom prst="rect">
            <a:avLst/>
          </a:prstGeom>
          <a:noFill/>
          <a:ln>
            <a:noFill/>
          </a:ln>
        </p:spPr>
        <p:txBody>
          <a:bodyPr spcFirstLastPara="1" wrap="square" lIns="96300" tIns="48125" rIns="96300" bIns="48125"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sz="1300" b="0" i="0" u="none" strike="noStrike" cap="none">
                <a:solidFill>
                  <a:schemeClr val="dk1"/>
                </a:solidFill>
                <a:latin typeface="Arial"/>
                <a:ea typeface="Arial"/>
                <a:cs typeface="Arial"/>
                <a:sym typeface="Arial"/>
              </a:rPr>
              <a:t>15</a:t>
            </a:fld>
            <a:endParaRP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432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a:spLocks noGrp="1" noRot="1" noChangeAspect="1"/>
          </p:cNvSpPr>
          <p:nvPr>
            <p:ph type="sldImg" idx="2"/>
          </p:nvPr>
        </p:nvSpPr>
        <p:spPr>
          <a:xfrm>
            <a:off x="433388" y="1249363"/>
            <a:ext cx="5999162"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4:notes"/>
          <p:cNvSpPr txBox="1">
            <a:spLocks noGrp="1"/>
          </p:cNvSpPr>
          <p:nvPr>
            <p:ph type="body" idx="1"/>
          </p:nvPr>
        </p:nvSpPr>
        <p:spPr>
          <a:xfrm>
            <a:off x="686438" y="4810811"/>
            <a:ext cx="5491479" cy="3936117"/>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Notes to Trainer:</a:t>
            </a:r>
            <a:endParaRPr dirty="0"/>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Before playing the video (embedded), explain that this is actual CCTV footage from an incident in Derby in 2010. Participants are expected to watch the video and explain what indicators came to mind.</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Play video and ask the group to feedback on what they noticed.</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Example indicators:</a:t>
            </a:r>
            <a:endParaRPr dirty="0"/>
          </a:p>
          <a:p>
            <a:pPr marL="457200" marR="0" lvl="0" indent="-3048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Arial"/>
                <a:ea typeface="Arial"/>
                <a:cs typeface="Arial"/>
                <a:sym typeface="Arial"/>
              </a:rPr>
              <a:t>Older man + 2 young girls</a:t>
            </a:r>
            <a:endParaRPr dirty="0"/>
          </a:p>
          <a:p>
            <a:pPr marL="457200" marR="0" lvl="0" indent="-3048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Arial"/>
                <a:ea typeface="Arial"/>
                <a:cs typeface="Arial"/>
                <a:sym typeface="Arial"/>
              </a:rPr>
              <a:t>Young girl has a toy and goes away from the area while the other stands by the man</a:t>
            </a:r>
            <a:endParaRPr dirty="0"/>
          </a:p>
          <a:p>
            <a:pPr marL="457200" marR="0" lvl="0" indent="-3048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Arial"/>
                <a:ea typeface="Arial"/>
                <a:cs typeface="Arial"/>
                <a:sym typeface="Arial"/>
              </a:rPr>
              <a:t>They have no luggage and it is nighttime</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Explain the case: “The man (aged 54)  took the girls out for the day, he bought gifts for the girls, the older girl was bought an </a:t>
            </a:r>
            <a:r>
              <a:rPr lang="en-US" sz="1200" b="0" i="0" u="none" strike="noStrike" cap="none" dirty="0" err="1">
                <a:solidFill>
                  <a:schemeClr val="dk1"/>
                </a:solidFill>
                <a:latin typeface="Arial"/>
                <a:ea typeface="Arial"/>
                <a:cs typeface="Arial"/>
                <a:sym typeface="Arial"/>
              </a:rPr>
              <a:t>ipod</a:t>
            </a:r>
            <a:r>
              <a:rPr lang="en-US" sz="1200" b="0" i="0" u="none" strike="noStrike" cap="none" dirty="0">
                <a:solidFill>
                  <a:schemeClr val="dk1"/>
                </a:solidFill>
                <a:latin typeface="Arial"/>
                <a:ea typeface="Arial"/>
                <a:cs typeface="Arial"/>
                <a:sym typeface="Arial"/>
              </a:rPr>
              <a:t>, the younger girl a cuddly toy.  The girls don’t look distressed, they don’t cry, they’ve just been bought gifts, they don’t know what is going to happen.  This CCTV clip was shown at the trial and was instrumental in the conviction of this criminal.”</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Handout the indicator list and go through it as a group. </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Our procedures have been set up so that one indicator doesn’t automatically mean a call to the police.  Once one indicator has been reported, then senior managers and other team members will be more alert and will check to see if there are any more indicators.  If 3 indicators are observed (or whatever threshold is agreed internally) then our reporting procedure will begin. </a:t>
            </a:r>
            <a:endParaRPr sz="1200" b="0" i="0" u="none" strike="noStrike" cap="none" dirty="0">
              <a:solidFill>
                <a:schemeClr val="dk1"/>
              </a:solidFill>
              <a:latin typeface="Arial"/>
              <a:ea typeface="Arial"/>
              <a:cs typeface="Arial"/>
              <a:sym typeface="Arial"/>
            </a:endParaRPr>
          </a:p>
        </p:txBody>
      </p:sp>
      <p:sp>
        <p:nvSpPr>
          <p:cNvPr id="207" name="Google Shape;207;p14:notes"/>
          <p:cNvSpPr txBox="1">
            <a:spLocks noGrp="1"/>
          </p:cNvSpPr>
          <p:nvPr>
            <p:ph type="sldNum" idx="12"/>
          </p:nvPr>
        </p:nvSpPr>
        <p:spPr>
          <a:xfrm>
            <a:off x="3888212" y="9494931"/>
            <a:ext cx="2974551" cy="501557"/>
          </a:xfrm>
          <a:prstGeom prst="rect">
            <a:avLst/>
          </a:prstGeom>
          <a:noFill/>
          <a:ln>
            <a:noFill/>
          </a:ln>
        </p:spPr>
        <p:txBody>
          <a:bodyPr spcFirstLastPara="1" wrap="square" lIns="96300" tIns="48125" rIns="96300" bIns="48125"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sz="1300" b="0" i="0" u="none" strike="noStrike" cap="none">
                <a:solidFill>
                  <a:schemeClr val="dk1"/>
                </a:solidFill>
                <a:latin typeface="Calibri"/>
                <a:ea typeface="Calibri"/>
                <a:cs typeface="Calibri"/>
                <a:sym typeface="Calibri"/>
              </a:rPr>
              <a:t>16</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a:spLocks noGrp="1" noRot="1" noChangeAspect="1"/>
          </p:cNvSpPr>
          <p:nvPr>
            <p:ph type="sldImg" idx="2"/>
          </p:nvPr>
        </p:nvSpPr>
        <p:spPr>
          <a:xfrm>
            <a:off x="433388" y="1249363"/>
            <a:ext cx="5999162"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3:notes"/>
          <p:cNvSpPr txBox="1">
            <a:spLocks noGrp="1"/>
          </p:cNvSpPr>
          <p:nvPr>
            <p:ph type="body" idx="1"/>
          </p:nvPr>
        </p:nvSpPr>
        <p:spPr>
          <a:xfrm>
            <a:off x="686438" y="4810811"/>
            <a:ext cx="5491479" cy="3936117"/>
          </a:xfrm>
          <a:prstGeom prst="rect">
            <a:avLst/>
          </a:prstGeom>
          <a:noFill/>
          <a:ln>
            <a:noFill/>
          </a:ln>
        </p:spPr>
        <p:txBody>
          <a:bodyPr spcFirstLastPara="1" wrap="square" lIns="96300" tIns="96300" rIns="96300" bIns="963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Notes to Trainer:</a:t>
            </a: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Before playing the video explain that it is </a:t>
            </a:r>
            <a:r>
              <a:rPr lang="en-US" sz="1300" b="0" i="0" u="none" strike="noStrike" cap="none" dirty="0">
                <a:solidFill>
                  <a:schemeClr val="dk1"/>
                </a:solidFill>
                <a:latin typeface="Arial"/>
                <a:ea typeface="Arial"/>
                <a:cs typeface="Arial"/>
                <a:sym typeface="Arial"/>
              </a:rPr>
              <a:t>short film published in August 2015. It is fairly hard hitting  and has been primarily made for the hotel industry to raise awareness about child sexual exploitation and trafficking. Remind everyone that if anyone feels distressed at any point, they can step out of the training or do whatever they need and to let one of the trainers know.</a:t>
            </a:r>
            <a:endParaRPr sz="13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Play movie - </a:t>
            </a:r>
            <a:r>
              <a:rPr lang="en-US" sz="1200" b="1" i="0" u="none" strike="noStrike" cap="none" dirty="0">
                <a:solidFill>
                  <a:schemeClr val="dk1"/>
                </a:solidFill>
                <a:latin typeface="Arial"/>
                <a:ea typeface="Arial"/>
                <a:cs typeface="Arial"/>
                <a:sym typeface="Arial"/>
              </a:rPr>
              <a:t>https://</a:t>
            </a:r>
            <a:r>
              <a:rPr lang="en-US" sz="1200" b="1" i="0" u="none" strike="noStrike" cap="none" dirty="0" err="1">
                <a:solidFill>
                  <a:schemeClr val="dk1"/>
                </a:solidFill>
                <a:latin typeface="Arial"/>
                <a:ea typeface="Arial"/>
                <a:cs typeface="Arial"/>
                <a:sym typeface="Arial"/>
              </a:rPr>
              <a:t>www.youtube.com</a:t>
            </a:r>
            <a:r>
              <a:rPr lang="en-US" sz="1200" b="1" i="0" u="none" strike="noStrike" cap="none" dirty="0">
                <a:solidFill>
                  <a:schemeClr val="dk1"/>
                </a:solidFill>
                <a:latin typeface="Arial"/>
                <a:ea typeface="Arial"/>
                <a:cs typeface="Arial"/>
                <a:sym typeface="Arial"/>
              </a:rPr>
              <a:t>/</a:t>
            </a:r>
            <a:r>
              <a:rPr lang="en-US" sz="1200" b="1" i="0" u="none" strike="noStrike" cap="none" dirty="0" err="1">
                <a:solidFill>
                  <a:schemeClr val="dk1"/>
                </a:solidFill>
                <a:latin typeface="Arial"/>
                <a:ea typeface="Arial"/>
                <a:cs typeface="Arial"/>
                <a:sym typeface="Arial"/>
              </a:rPr>
              <a:t>watch?v</a:t>
            </a:r>
            <a:r>
              <a:rPr lang="en-US" sz="1200" b="1" i="0" u="none" strike="noStrike" cap="none" dirty="0">
                <a:solidFill>
                  <a:schemeClr val="dk1"/>
                </a:solidFill>
                <a:latin typeface="Arial"/>
                <a:ea typeface="Arial"/>
                <a:cs typeface="Arial"/>
                <a:sym typeface="Arial"/>
              </a:rPr>
              <a:t>=</a:t>
            </a:r>
            <a:r>
              <a:rPr lang="en-US" sz="1200" b="1" i="0" u="none" strike="noStrike" cap="none" dirty="0" err="1">
                <a:solidFill>
                  <a:schemeClr val="dk1"/>
                </a:solidFill>
                <a:latin typeface="Arial"/>
                <a:ea typeface="Arial"/>
                <a:cs typeface="Arial"/>
                <a:sym typeface="Arial"/>
              </a:rPr>
              <a:t>ezcpO-VApgE</a:t>
            </a:r>
            <a:endParaRPr lang="en-US" sz="12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Ask the group if they have any questions or if they </a:t>
            </a:r>
            <a:r>
              <a:rPr lang="en-US" sz="1200" b="0" i="0" u="none" strike="noStrike" cap="none" dirty="0" err="1">
                <a:solidFill>
                  <a:schemeClr val="dk1"/>
                </a:solidFill>
                <a:latin typeface="Arial"/>
                <a:ea typeface="Arial"/>
                <a:cs typeface="Arial"/>
                <a:sym typeface="Arial"/>
              </a:rPr>
              <a:t>recognise</a:t>
            </a:r>
            <a:r>
              <a:rPr lang="en-US" sz="1200" b="0" i="0" u="none" strike="noStrike" cap="none" dirty="0">
                <a:solidFill>
                  <a:schemeClr val="dk1"/>
                </a:solidFill>
                <a:latin typeface="Arial"/>
                <a:ea typeface="Arial"/>
                <a:cs typeface="Arial"/>
                <a:sym typeface="Arial"/>
              </a:rPr>
              <a:t> any of what is happening in the video from their own experience.</a:t>
            </a: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p:txBody>
      </p:sp>
      <p:sp>
        <p:nvSpPr>
          <p:cNvPr id="201" name="Google Shape;201;p13:notes"/>
          <p:cNvSpPr txBox="1">
            <a:spLocks noGrp="1"/>
          </p:cNvSpPr>
          <p:nvPr>
            <p:ph type="sldNum" idx="12"/>
          </p:nvPr>
        </p:nvSpPr>
        <p:spPr>
          <a:xfrm>
            <a:off x="3888212" y="9494931"/>
            <a:ext cx="2974551" cy="501557"/>
          </a:xfrm>
          <a:prstGeom prst="rect">
            <a:avLst/>
          </a:prstGeom>
          <a:noFill/>
          <a:ln>
            <a:noFill/>
          </a:ln>
        </p:spPr>
        <p:txBody>
          <a:bodyPr spcFirstLastPara="1" wrap="square" lIns="96300" tIns="48125" rIns="96300" bIns="4812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a:spLocks noGrp="1" noRot="1" noChangeAspect="1"/>
          </p:cNvSpPr>
          <p:nvPr>
            <p:ph type="sldImg" idx="2"/>
          </p:nvPr>
        </p:nvSpPr>
        <p:spPr>
          <a:xfrm>
            <a:off x="433388" y="1249363"/>
            <a:ext cx="5999162"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6:notes"/>
          <p:cNvSpPr txBox="1">
            <a:spLocks noGrp="1"/>
          </p:cNvSpPr>
          <p:nvPr>
            <p:ph type="body" idx="1"/>
          </p:nvPr>
        </p:nvSpPr>
        <p:spPr>
          <a:xfrm>
            <a:off x="686438" y="4810811"/>
            <a:ext cx="5491479" cy="3936117"/>
          </a:xfrm>
          <a:prstGeom prst="rect">
            <a:avLst/>
          </a:prstGeom>
          <a:noFill/>
          <a:ln>
            <a:noFill/>
          </a:ln>
        </p:spPr>
        <p:txBody>
          <a:bodyPr spcFirstLastPara="1" wrap="square" lIns="96300" tIns="96300" rIns="96300" bIns="963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Arial"/>
                <a:ea typeface="Arial"/>
                <a:cs typeface="Arial"/>
                <a:sym typeface="Arial"/>
              </a:rPr>
              <a:t>Notes to Trainer:</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Arial"/>
                <a:ea typeface="Arial"/>
                <a:cs typeface="Arial"/>
                <a:sym typeface="Arial"/>
              </a:rPr>
              <a:t>This next session is to see what has been learned over the course of the training so far.</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Arial"/>
                <a:ea typeface="Arial"/>
                <a:cs typeface="Arial"/>
                <a:sym typeface="Arial"/>
              </a:rPr>
              <a:t>Ask the group to think back to the ‘Do you see me?’ 15 minute short film. During check-in alone, ask the group how many indicators they spotted. Allow a short discussion and then reveal the answers on the slide.</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Arial"/>
                <a:ea typeface="Arial"/>
                <a:cs typeface="Arial"/>
                <a:sym typeface="Arial"/>
              </a:rPr>
              <a:t>There are actually 6 indicators within 2 short minutes</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240511" marR="0" lvl="0" indent="-240511"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Arial"/>
                <a:ea typeface="Arial"/>
                <a:cs typeface="Arial"/>
                <a:sym typeface="Arial"/>
              </a:rPr>
              <a:t>Odd request for a room – next to fire escape</a:t>
            </a:r>
            <a:endParaRPr sz="1200" b="0" i="0" u="none" strike="noStrike" cap="none">
              <a:solidFill>
                <a:schemeClr val="dk1"/>
              </a:solidFill>
              <a:latin typeface="Arial"/>
              <a:ea typeface="Arial"/>
              <a:cs typeface="Arial"/>
              <a:sym typeface="Arial"/>
            </a:endParaRPr>
          </a:p>
          <a:p>
            <a:pPr marL="240511" marR="0" lvl="0" indent="-240511"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Arial"/>
                <a:ea typeface="Arial"/>
                <a:cs typeface="Arial"/>
                <a:sym typeface="Arial"/>
              </a:rPr>
              <a:t>Pay by cash with  ID</a:t>
            </a:r>
            <a:endParaRPr sz="1200" b="0" i="0" u="none" strike="noStrike" cap="none">
              <a:solidFill>
                <a:schemeClr val="dk1"/>
              </a:solidFill>
              <a:latin typeface="Arial"/>
              <a:ea typeface="Arial"/>
              <a:cs typeface="Arial"/>
              <a:sym typeface="Arial"/>
            </a:endParaRPr>
          </a:p>
          <a:p>
            <a:pPr marL="240511" marR="0" lvl="0" indent="-240511"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Arial"/>
                <a:ea typeface="Arial"/>
                <a:cs typeface="Arial"/>
                <a:sym typeface="Arial"/>
              </a:rPr>
              <a:t>Young people with boyfriends / girlfriends who seem much older</a:t>
            </a:r>
            <a:endParaRPr sz="1200" b="0" i="0" u="none" strike="noStrike" cap="none">
              <a:solidFill>
                <a:schemeClr val="dk1"/>
              </a:solidFill>
              <a:latin typeface="Arial"/>
              <a:ea typeface="Arial"/>
              <a:cs typeface="Arial"/>
              <a:sym typeface="Arial"/>
            </a:endParaRPr>
          </a:p>
          <a:p>
            <a:pPr marL="240511" marR="0" lvl="0" indent="-240511"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Arial"/>
                <a:ea typeface="Arial"/>
                <a:cs typeface="Arial"/>
                <a:sym typeface="Arial"/>
              </a:rPr>
              <a:t>Behaviour of accompanying person was submissive, didn’t speak, sat away from the desk, subdued</a:t>
            </a:r>
            <a:endParaRPr sz="1200" b="0" i="0" u="none" strike="noStrike" cap="none">
              <a:solidFill>
                <a:schemeClr val="dk1"/>
              </a:solidFill>
              <a:latin typeface="Arial"/>
              <a:ea typeface="Arial"/>
              <a:cs typeface="Arial"/>
              <a:sym typeface="Arial"/>
            </a:endParaRPr>
          </a:p>
          <a:p>
            <a:pPr marL="240511" marR="0" lvl="0" indent="-240511"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Arial"/>
                <a:ea typeface="Arial"/>
                <a:cs typeface="Arial"/>
                <a:sym typeface="Arial"/>
              </a:rPr>
              <a:t>Limited or lack of luggage</a:t>
            </a:r>
            <a:endParaRPr sz="1200" b="0" i="0" u="none" strike="noStrike" cap="none">
              <a:solidFill>
                <a:schemeClr val="dk1"/>
              </a:solidFill>
              <a:latin typeface="Arial"/>
              <a:ea typeface="Arial"/>
              <a:cs typeface="Arial"/>
              <a:sym typeface="Arial"/>
            </a:endParaRPr>
          </a:p>
          <a:p>
            <a:pPr marL="240511" marR="0" lvl="0" indent="-240511" algn="l" rtl="0">
              <a:spcBef>
                <a:spcPts val="0"/>
              </a:spcBef>
              <a:spcAft>
                <a:spcPts val="0"/>
              </a:spcAft>
              <a:buClr>
                <a:schemeClr val="dk1"/>
              </a:buClr>
              <a:buSzPts val="1200"/>
              <a:buFont typeface="Calibri"/>
              <a:buAutoNum type="arabicPeriod"/>
            </a:pPr>
            <a:r>
              <a:rPr lang="en-US" sz="1200" b="0" i="0" u="none" strike="noStrike" cap="none">
                <a:solidFill>
                  <a:schemeClr val="dk1"/>
                </a:solidFill>
                <a:latin typeface="Arial"/>
                <a:ea typeface="Arial"/>
                <a:cs typeface="Arial"/>
                <a:sym typeface="Arial"/>
              </a:rPr>
              <a:t>Arrived with more than one accompanying adult that then broke away</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p:txBody>
      </p:sp>
      <p:sp>
        <p:nvSpPr>
          <p:cNvPr id="229" name="Google Shape;229;p16:notes"/>
          <p:cNvSpPr txBox="1">
            <a:spLocks noGrp="1"/>
          </p:cNvSpPr>
          <p:nvPr>
            <p:ph type="sldNum" idx="12"/>
          </p:nvPr>
        </p:nvSpPr>
        <p:spPr>
          <a:xfrm>
            <a:off x="3888212" y="9494931"/>
            <a:ext cx="2974551" cy="501557"/>
          </a:xfrm>
          <a:prstGeom prst="rect">
            <a:avLst/>
          </a:prstGeom>
          <a:noFill/>
          <a:ln>
            <a:noFill/>
          </a:ln>
        </p:spPr>
        <p:txBody>
          <a:bodyPr spcFirstLastPara="1" wrap="square" lIns="96300" tIns="48125" rIns="96300" bIns="48125"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sz="1300" b="0" i="0" u="none" strike="noStrike" cap="none">
                <a:solidFill>
                  <a:schemeClr val="dk1"/>
                </a:solidFill>
                <a:latin typeface="Arial"/>
                <a:ea typeface="Arial"/>
                <a:cs typeface="Arial"/>
                <a:sym typeface="Arial"/>
              </a:rPr>
              <a:t>18</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7:notes"/>
          <p:cNvSpPr>
            <a:spLocks noGrp="1" noRot="1" noChangeAspect="1"/>
          </p:cNvSpPr>
          <p:nvPr>
            <p:ph type="sldImg" idx="2"/>
          </p:nvPr>
        </p:nvSpPr>
        <p:spPr>
          <a:xfrm>
            <a:off x="433388" y="1249363"/>
            <a:ext cx="5999162"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7:notes"/>
          <p:cNvSpPr txBox="1">
            <a:spLocks noGrp="1"/>
          </p:cNvSpPr>
          <p:nvPr>
            <p:ph type="body" idx="1"/>
          </p:nvPr>
        </p:nvSpPr>
        <p:spPr>
          <a:xfrm>
            <a:off x="686438" y="4810811"/>
            <a:ext cx="5491479" cy="3936117"/>
          </a:xfrm>
          <a:prstGeom prst="rect">
            <a:avLst/>
          </a:prstGeom>
          <a:noFill/>
          <a:ln>
            <a:noFill/>
          </a:ln>
        </p:spPr>
        <p:txBody>
          <a:bodyPr spcFirstLastPara="1" wrap="square" lIns="96300" tIns="96300" rIns="96300" bIns="963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Notes to Trainer:</a:t>
            </a: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It is important to remember that other forms of modern slavery can take place on a hotel premises, such as domestic servitude. Ensure that everyone understands what domestic servitude is:</a:t>
            </a:r>
            <a:endParaRPr dirty="0"/>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Domestic work is a sector which is particularly vulnerable to exploitation and domestic slavery because of the unique circumstances of working inside a private household combined with a lack of legal protection. For some domestic workers, the circumstances and conditions of their work amount to slavery. This happens when employers stop domestic workers from leaving the house, don’t pay wages, use violence or threats, withhold their identity documents, limit their contact with family and force them to work. When families visit hotels, there have been cases where the domestic workers accompanying them were in fact in situations of slavery.</a:t>
            </a: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Then go through some of the indicators:</a:t>
            </a: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 Someone living and working for a family staying in the hotel.</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 Not eating with the rest of the family / appearing malnourished.</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 Not having sufficient sleeping space for family members and staff.</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 Being forced to work excessive hours.</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 Not allowed to do anything without the employer.</a:t>
            </a:r>
            <a:endParaRPr sz="1200" b="0" i="0" u="none" strike="noStrike" cap="none" dirty="0">
              <a:solidFill>
                <a:schemeClr val="dk1"/>
              </a:solidFill>
              <a:latin typeface="Arial"/>
              <a:ea typeface="Arial"/>
              <a:cs typeface="Arial"/>
              <a:sym typeface="Arial"/>
            </a:endParaRPr>
          </a:p>
        </p:txBody>
      </p:sp>
      <p:sp>
        <p:nvSpPr>
          <p:cNvPr id="241" name="Google Shape;241;p17:notes"/>
          <p:cNvSpPr txBox="1">
            <a:spLocks noGrp="1"/>
          </p:cNvSpPr>
          <p:nvPr>
            <p:ph type="sldNum" idx="12"/>
          </p:nvPr>
        </p:nvSpPr>
        <p:spPr>
          <a:xfrm>
            <a:off x="3888212" y="9494931"/>
            <a:ext cx="2974551" cy="501557"/>
          </a:xfrm>
          <a:prstGeom prst="rect">
            <a:avLst/>
          </a:prstGeom>
          <a:noFill/>
          <a:ln>
            <a:noFill/>
          </a:ln>
        </p:spPr>
        <p:txBody>
          <a:bodyPr spcFirstLastPara="1" wrap="square" lIns="96300" tIns="48125" rIns="96300" bIns="48125"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sz="1300" b="0" i="0" u="none" strike="noStrike" cap="none">
                <a:solidFill>
                  <a:schemeClr val="dk1"/>
                </a:solidFill>
                <a:latin typeface="Arial"/>
                <a:ea typeface="Arial"/>
                <a:cs typeface="Arial"/>
                <a:sym typeface="Arial"/>
              </a:rPr>
              <a:t>19</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a:spLocks noGrp="1" noRot="1" noChangeAspect="1"/>
          </p:cNvSpPr>
          <p:nvPr>
            <p:ph type="sldImg" idx="2"/>
          </p:nvPr>
        </p:nvSpPr>
        <p:spPr>
          <a:xfrm>
            <a:off x="433388" y="1249363"/>
            <a:ext cx="5999162"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2:notes"/>
          <p:cNvSpPr txBox="1">
            <a:spLocks noGrp="1"/>
          </p:cNvSpPr>
          <p:nvPr>
            <p:ph type="body" idx="1"/>
          </p:nvPr>
        </p:nvSpPr>
        <p:spPr>
          <a:xfrm>
            <a:off x="686438" y="4810811"/>
            <a:ext cx="5491479" cy="3936117"/>
          </a:xfrm>
          <a:prstGeom prst="rect">
            <a:avLst/>
          </a:prstGeom>
          <a:noFill/>
          <a:ln>
            <a:noFill/>
          </a:ln>
        </p:spPr>
        <p:txBody>
          <a:bodyPr spcFirstLastPara="1" wrap="square" lIns="96300" tIns="96300" rIns="96300" bIns="963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Arial"/>
                <a:ea typeface="Arial"/>
                <a:cs typeface="Arial"/>
                <a:sym typeface="Arial"/>
              </a:rPr>
              <a:t>Notes to Trainer:</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Arial"/>
                <a:ea typeface="Arial"/>
                <a:cs typeface="Arial"/>
                <a:sym typeface="Arial"/>
              </a:rPr>
              <a:t>Explain the objectives of the training (as on slide).</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Arial"/>
                <a:ea typeface="Arial"/>
                <a:cs typeface="Arial"/>
                <a:sym typeface="Arial"/>
              </a:rPr>
              <a:t>Provide some context to the training: “Not everyone checking into our hotel is a trafficker, not every child is being exploited, but, if you see something suspicious, something odd, something out of kilter then report it using the procedures which will be outlined through this workshop.”</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Arial"/>
                <a:ea typeface="Arial"/>
                <a:cs typeface="Arial"/>
                <a:sym typeface="Arial"/>
              </a:rPr>
              <a:t>Provide ground rules:</a:t>
            </a:r>
            <a:endParaRPr sz="1200" b="0" i="0" u="none" strike="noStrike" cap="none">
              <a:solidFill>
                <a:schemeClr val="dk1"/>
              </a:solidFill>
              <a:latin typeface="Arial"/>
              <a:ea typeface="Arial"/>
              <a:cs typeface="Arial"/>
              <a:sym typeface="Arial"/>
            </a:endParaRPr>
          </a:p>
          <a:p>
            <a:pPr marL="457200" marR="0" lvl="0" indent="-304800" algn="l" rtl="0">
              <a:spcBef>
                <a:spcPts val="0"/>
              </a:spcBef>
              <a:spcAft>
                <a:spcPts val="0"/>
              </a:spcAft>
              <a:buClr>
                <a:schemeClr val="dk1"/>
              </a:buClr>
              <a:buSzPts val="1200"/>
              <a:buFont typeface="Calibri"/>
              <a:buChar char="●"/>
            </a:pPr>
            <a:r>
              <a:rPr lang="en-US" sz="1200" b="0" i="0" u="none" strike="noStrike" cap="none">
                <a:solidFill>
                  <a:schemeClr val="dk1"/>
                </a:solidFill>
                <a:latin typeface="Arial"/>
                <a:ea typeface="Arial"/>
                <a:cs typeface="Arial"/>
                <a:sym typeface="Arial"/>
              </a:rPr>
              <a:t>Create a safe environment, “feel free to share and be respectful of what others say”</a:t>
            </a:r>
            <a:endParaRPr sz="1200" b="0" i="0" u="none" strike="noStrike" cap="none">
              <a:solidFill>
                <a:schemeClr val="dk1"/>
              </a:solidFill>
              <a:latin typeface="Arial"/>
              <a:ea typeface="Arial"/>
              <a:cs typeface="Arial"/>
              <a:sym typeface="Arial"/>
            </a:endParaRPr>
          </a:p>
          <a:p>
            <a:pPr marL="457200" marR="0" lvl="0" indent="-304800" algn="l" rtl="0">
              <a:spcBef>
                <a:spcPts val="0"/>
              </a:spcBef>
              <a:spcAft>
                <a:spcPts val="0"/>
              </a:spcAft>
              <a:buClr>
                <a:schemeClr val="dk1"/>
              </a:buClr>
              <a:buSzPts val="1200"/>
              <a:buFont typeface="Calibri"/>
              <a:buChar char="●"/>
            </a:pPr>
            <a:r>
              <a:rPr lang="en-US" sz="1200" b="0" i="0" u="none" strike="noStrike" cap="none">
                <a:solidFill>
                  <a:schemeClr val="dk1"/>
                </a:solidFill>
                <a:latin typeface="Arial"/>
                <a:ea typeface="Arial"/>
                <a:cs typeface="Arial"/>
                <a:sym typeface="Arial"/>
              </a:rPr>
              <a:t>Participation is encouraged</a:t>
            </a:r>
            <a:endParaRPr sz="1200" b="0" i="0" u="none" strike="noStrike" cap="none">
              <a:solidFill>
                <a:schemeClr val="dk1"/>
              </a:solidFill>
              <a:latin typeface="Arial"/>
              <a:ea typeface="Arial"/>
              <a:cs typeface="Arial"/>
              <a:sym typeface="Arial"/>
            </a:endParaRPr>
          </a:p>
          <a:p>
            <a:pPr marL="457200" marR="0" lvl="0" indent="-304800" algn="l" rtl="0">
              <a:spcBef>
                <a:spcPts val="0"/>
              </a:spcBef>
              <a:spcAft>
                <a:spcPts val="0"/>
              </a:spcAft>
              <a:buClr>
                <a:schemeClr val="dk1"/>
              </a:buClr>
              <a:buSzPts val="1200"/>
              <a:buFont typeface="Calibri"/>
              <a:buChar char="●"/>
            </a:pPr>
            <a:r>
              <a:rPr lang="en-US" sz="1200" b="0" i="0" u="none" strike="noStrike" cap="none">
                <a:solidFill>
                  <a:schemeClr val="dk1"/>
                </a:solidFill>
                <a:latin typeface="Arial"/>
                <a:ea typeface="Arial"/>
                <a:cs typeface="Arial"/>
                <a:sym typeface="Arial"/>
              </a:rPr>
              <a:t>If anyone feels upset or distressed by the content of this workshop, they can leave the room.</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p:txBody>
      </p:sp>
      <p:sp>
        <p:nvSpPr>
          <p:cNvPr id="84" name="Google Shape;84;p2:notes"/>
          <p:cNvSpPr txBox="1">
            <a:spLocks noGrp="1"/>
          </p:cNvSpPr>
          <p:nvPr>
            <p:ph type="sldNum" idx="12"/>
          </p:nvPr>
        </p:nvSpPr>
        <p:spPr>
          <a:xfrm>
            <a:off x="3888212" y="9494931"/>
            <a:ext cx="2974551" cy="501557"/>
          </a:xfrm>
          <a:prstGeom prst="rect">
            <a:avLst/>
          </a:prstGeom>
          <a:noFill/>
          <a:ln>
            <a:noFill/>
          </a:ln>
        </p:spPr>
        <p:txBody>
          <a:bodyPr spcFirstLastPara="1" wrap="square" lIns="96300" tIns="48125" rIns="96300" bIns="4812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a:spLocks noGrp="1" noRot="1" noChangeAspect="1"/>
          </p:cNvSpPr>
          <p:nvPr>
            <p:ph type="sldImg" idx="2"/>
          </p:nvPr>
        </p:nvSpPr>
        <p:spPr>
          <a:xfrm>
            <a:off x="433388" y="1249363"/>
            <a:ext cx="5999162"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8:notes"/>
          <p:cNvSpPr txBox="1">
            <a:spLocks noGrp="1"/>
          </p:cNvSpPr>
          <p:nvPr>
            <p:ph type="body" idx="1"/>
          </p:nvPr>
        </p:nvSpPr>
        <p:spPr>
          <a:xfrm>
            <a:off x="686438" y="4810811"/>
            <a:ext cx="5491479" cy="3936117"/>
          </a:xfrm>
          <a:prstGeom prst="rect">
            <a:avLst/>
          </a:prstGeom>
          <a:noFill/>
          <a:ln>
            <a:noFill/>
          </a:ln>
        </p:spPr>
        <p:txBody>
          <a:bodyPr spcFirstLastPara="1" wrap="square" lIns="91425" tIns="91425" rIns="91425" bIns="91425" anchor="t" anchorCtr="0">
            <a:noAutofit/>
          </a:bodyPr>
          <a:lstStyle/>
          <a:p>
            <a:pPr marL="457200" marR="0" lvl="0" indent="-22860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Break the attendees into small groups and have them read and discuss the </a:t>
            </a:r>
            <a:r>
              <a:rPr lang="en-US" sz="1200" b="1" i="0" u="none" strike="noStrike" cap="none" dirty="0">
                <a:solidFill>
                  <a:schemeClr val="dk1"/>
                </a:solidFill>
                <a:latin typeface="Calibri"/>
                <a:ea typeface="Calibri"/>
                <a:cs typeface="Calibri"/>
                <a:sym typeface="Calibri"/>
              </a:rPr>
              <a:t>Combat Case Study: Estella and Angelica </a:t>
            </a:r>
            <a:r>
              <a:rPr lang="en-US" sz="1200" b="0" i="0" u="none" strike="noStrike" cap="none" dirty="0">
                <a:solidFill>
                  <a:schemeClr val="dk1"/>
                </a:solidFill>
                <a:latin typeface="Calibri"/>
                <a:ea typeface="Calibri"/>
                <a:cs typeface="Calibri"/>
                <a:sym typeface="Calibri"/>
              </a:rPr>
              <a:t>(see here: http://</a:t>
            </a:r>
            <a:r>
              <a:rPr lang="en-US" sz="1200" b="0" i="0" u="none" strike="noStrike" cap="none" dirty="0" err="1">
                <a:solidFill>
                  <a:schemeClr val="dk1"/>
                </a:solidFill>
                <a:latin typeface="Calibri"/>
                <a:ea typeface="Calibri"/>
                <a:cs typeface="Calibri"/>
                <a:sym typeface="Calibri"/>
              </a:rPr>
              <a:t>shivafoundation.org.uk</a:t>
            </a:r>
            <a:r>
              <a:rPr lang="en-US" sz="1200" b="0" i="0" u="none" strike="noStrike" cap="none" dirty="0">
                <a:solidFill>
                  <a:schemeClr val="dk1"/>
                </a:solidFill>
                <a:latin typeface="Calibri"/>
                <a:ea typeface="Calibri"/>
                <a:cs typeface="Calibri"/>
                <a:sym typeface="Calibri"/>
              </a:rPr>
              <a:t>/wp-content/uploads/2020/02/17_SF_SSB_Sec05_Case-Studies.pdf - case study 2)</a:t>
            </a:r>
            <a:endParaRPr b="0" dirty="0"/>
          </a:p>
          <a:p>
            <a:pPr marL="457200" marR="0" lvl="0" indent="-2286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457200" marR="0" lvl="0" indent="-22860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Ask them to consider indicators which might have been spotted in this story?</a:t>
            </a:r>
            <a:endParaRPr dirty="0"/>
          </a:p>
          <a:p>
            <a:pPr marL="457200" marR="0" lvl="0" indent="-22860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 </a:t>
            </a:r>
            <a:endParaRPr dirty="0"/>
          </a:p>
          <a:p>
            <a:pPr marL="457200" marR="0" lvl="0" indent="-22860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Team to call out any indicators they suggested. Put the indicators up on the slide. </a:t>
            </a:r>
            <a:endParaRPr dirty="0"/>
          </a:p>
          <a:p>
            <a:pPr marL="457200" marR="0" lvl="0" indent="-2286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457200" marR="0" lvl="0" indent="-22860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Q: What would you do if you were the housekeeper in this situation?</a:t>
            </a:r>
            <a:endParaRPr dirty="0"/>
          </a:p>
          <a:p>
            <a:pPr marL="457200" marR="0" lvl="0" indent="-2286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457200" marR="0" lvl="0" indent="-228600" algn="l" rtl="0">
              <a:spcBef>
                <a:spcPts val="0"/>
              </a:spcBef>
              <a:spcAft>
                <a:spcPts val="0"/>
              </a:spcAft>
              <a:buClr>
                <a:schemeClr val="dk1"/>
              </a:buClr>
              <a:buSzPts val="1200"/>
              <a:buFont typeface="Calibri"/>
              <a:buNone/>
            </a:pPr>
            <a:r>
              <a:rPr lang="en-US" sz="1200" b="0" i="1" u="none" strike="noStrike" cap="none" dirty="0">
                <a:solidFill>
                  <a:schemeClr val="dk1"/>
                </a:solidFill>
                <a:latin typeface="Calibri"/>
                <a:ea typeface="Calibri"/>
                <a:cs typeface="Calibri"/>
                <a:sym typeface="Calibri"/>
              </a:rPr>
              <a:t>Note: This case resulted in the housekeeping staff telling the General Manager who wanted to keep the incident quiet, but the staff reported it regardless. The General Manager was eventually fired and couldn’t find another job in a hotel.</a:t>
            </a:r>
            <a:endParaRPr dirty="0"/>
          </a:p>
          <a:p>
            <a:pPr marL="457200" marR="0" lvl="0" indent="-2286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457200" marR="0" lvl="0" indent="-2286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457200" marR="0" lvl="0" indent="-2286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457200" marR="0" lvl="0" indent="-2286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248" name="Google Shape;248;p18:notes"/>
          <p:cNvSpPr txBox="1">
            <a:spLocks noGrp="1"/>
          </p:cNvSpPr>
          <p:nvPr>
            <p:ph type="sldNum" idx="12"/>
          </p:nvPr>
        </p:nvSpPr>
        <p:spPr>
          <a:xfrm>
            <a:off x="3888212" y="9494931"/>
            <a:ext cx="2974551" cy="501557"/>
          </a:xfrm>
          <a:prstGeom prst="rect">
            <a:avLst/>
          </a:prstGeom>
          <a:noFill/>
          <a:ln>
            <a:noFill/>
          </a:ln>
        </p:spPr>
        <p:txBody>
          <a:bodyPr spcFirstLastPara="1" wrap="square" lIns="96300" tIns="48125" rIns="96300" bIns="48125"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sz="1300" b="0" i="0" u="none" strike="noStrike" cap="none">
                <a:solidFill>
                  <a:schemeClr val="dk1"/>
                </a:solidFill>
                <a:latin typeface="Calibri"/>
                <a:ea typeface="Calibri"/>
                <a:cs typeface="Calibri"/>
                <a:sym typeface="Calibri"/>
              </a:rPr>
              <a:t>20</a:t>
            </a:fld>
            <a:endParaRPr sz="13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2:notes"/>
          <p:cNvSpPr>
            <a:spLocks noGrp="1" noRot="1" noChangeAspect="1"/>
          </p:cNvSpPr>
          <p:nvPr>
            <p:ph type="sldImg" idx="2"/>
          </p:nvPr>
        </p:nvSpPr>
        <p:spPr>
          <a:xfrm>
            <a:off x="433388" y="1249363"/>
            <a:ext cx="5999162"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2:notes"/>
          <p:cNvSpPr txBox="1">
            <a:spLocks noGrp="1"/>
          </p:cNvSpPr>
          <p:nvPr>
            <p:ph type="body" idx="1"/>
          </p:nvPr>
        </p:nvSpPr>
        <p:spPr>
          <a:xfrm>
            <a:off x="686438" y="4810811"/>
            <a:ext cx="5491479" cy="3936117"/>
          </a:xfrm>
          <a:prstGeom prst="rect">
            <a:avLst/>
          </a:prstGeom>
          <a:noFill/>
          <a:ln>
            <a:noFill/>
          </a:ln>
        </p:spPr>
        <p:txBody>
          <a:bodyPr spcFirstLastPara="1" wrap="square" lIns="96300" tIns="96300" rIns="96300" bIns="96300" anchor="t" anchorCtr="0">
            <a:noAutofit/>
          </a:bodyPr>
          <a:lstStyle/>
          <a:p>
            <a:pPr marL="0" indent="0"/>
            <a:r>
              <a:rPr lang="en-US" dirty="0">
                <a:latin typeface="Arial"/>
                <a:ea typeface="Arial"/>
                <a:cs typeface="Arial"/>
                <a:sym typeface="Arial"/>
              </a:rPr>
              <a:t>Notes to Trainer:</a:t>
            </a:r>
          </a:p>
          <a:p>
            <a:pPr marL="0" indent="0"/>
            <a:r>
              <a:rPr lang="en-US" dirty="0">
                <a:latin typeface="Arial"/>
                <a:ea typeface="Arial"/>
                <a:cs typeface="Arial"/>
                <a:sym typeface="Arial"/>
              </a:rPr>
              <a:t>Play the video –</a:t>
            </a:r>
            <a:endParaRPr lang="en-US" sz="1200" b="0" i="0" u="none" strike="noStrike" kern="1200" cap="none" dirty="0">
              <a:solidFill>
                <a:schemeClr val="tx1"/>
              </a:solidFill>
              <a:effectLst/>
              <a:latin typeface="Calibri"/>
              <a:ea typeface="Calibri"/>
              <a:cs typeface="Calibri"/>
              <a:sym typeface="Calibri"/>
            </a:endParaRPr>
          </a:p>
          <a:p>
            <a:r>
              <a:rPr lang="en-US" sz="1200" b="0" i="0" u="none" strike="noStrike" kern="1200" cap="none" dirty="0">
                <a:solidFill>
                  <a:schemeClr val="tx1"/>
                </a:solidFill>
                <a:effectLst/>
                <a:latin typeface="Calibri"/>
                <a:ea typeface="Calibri"/>
                <a:cs typeface="Calibri"/>
                <a:sym typeface="Calibri"/>
              </a:rPr>
              <a:t>How to prevent exploitation in your supply chain- Fair Work Government of Australia (2018)</a:t>
            </a:r>
          </a:p>
          <a:p>
            <a:r>
              <a:rPr lang="en-US" sz="1200" b="0" i="0" u="none" strike="noStrike" kern="1200" cap="none" dirty="0">
                <a:solidFill>
                  <a:schemeClr val="tx1"/>
                </a:solidFill>
                <a:effectLst/>
                <a:latin typeface="Calibri"/>
                <a:ea typeface="Calibri"/>
                <a:cs typeface="Calibri"/>
                <a:sym typeface="Calibri"/>
              </a:rPr>
              <a:t>https://</a:t>
            </a:r>
            <a:r>
              <a:rPr lang="en-US" sz="1200" b="0" i="0" u="none" strike="noStrike" kern="1200" cap="none" dirty="0" err="1">
                <a:solidFill>
                  <a:schemeClr val="tx1"/>
                </a:solidFill>
                <a:effectLst/>
                <a:latin typeface="Calibri"/>
                <a:ea typeface="Calibri"/>
                <a:cs typeface="Calibri"/>
                <a:sym typeface="Calibri"/>
              </a:rPr>
              <a:t>www.youtube.com</a:t>
            </a:r>
            <a:r>
              <a:rPr lang="en-US" sz="1200" b="0" i="0" u="none" strike="noStrike" kern="1200" cap="none" dirty="0">
                <a:solidFill>
                  <a:schemeClr val="tx1"/>
                </a:solidFill>
                <a:effectLst/>
                <a:latin typeface="Calibri"/>
                <a:ea typeface="Calibri"/>
                <a:cs typeface="Calibri"/>
                <a:sym typeface="Calibri"/>
              </a:rPr>
              <a:t>/</a:t>
            </a:r>
            <a:r>
              <a:rPr lang="en-US" sz="1200" b="0" i="0" u="none" strike="noStrike" kern="1200" cap="none" dirty="0" err="1">
                <a:solidFill>
                  <a:schemeClr val="tx1"/>
                </a:solidFill>
                <a:effectLst/>
                <a:latin typeface="Calibri"/>
                <a:ea typeface="Calibri"/>
                <a:cs typeface="Calibri"/>
                <a:sym typeface="Calibri"/>
              </a:rPr>
              <a:t>watch?v</a:t>
            </a:r>
            <a:r>
              <a:rPr lang="en-US" sz="1200" b="0" i="0" u="none" strike="noStrike" kern="1200" cap="none" dirty="0">
                <a:solidFill>
                  <a:schemeClr val="tx1"/>
                </a:solidFill>
                <a:effectLst/>
                <a:latin typeface="Calibri"/>
                <a:ea typeface="Calibri"/>
                <a:cs typeface="Calibri"/>
                <a:sym typeface="Calibri"/>
              </a:rPr>
              <a:t>=-wHf1SkYSQQ</a:t>
            </a:r>
          </a:p>
          <a:p>
            <a:endParaRPr lang="en-US" sz="1200" b="0" i="0" u="none" strike="noStrike" kern="1200" cap="none" dirty="0">
              <a:solidFill>
                <a:schemeClr val="tx1"/>
              </a:solidFill>
              <a:effectLst/>
              <a:latin typeface="Calibri"/>
              <a:ea typeface="Calibri"/>
              <a:cs typeface="Calibri"/>
              <a:sym typeface="Arial"/>
            </a:endParaRPr>
          </a:p>
          <a:p>
            <a:r>
              <a:rPr lang="en-US" sz="1200" b="0" i="0" u="none" strike="noStrike" kern="1200" cap="none" dirty="0">
                <a:solidFill>
                  <a:schemeClr val="tx1"/>
                </a:solidFill>
                <a:effectLst/>
                <a:latin typeface="Calibri"/>
                <a:ea typeface="Calibri"/>
                <a:cs typeface="Calibri"/>
                <a:sym typeface="Arial"/>
              </a:rPr>
              <a:t>Mention that legal responsibility toward outsourced </a:t>
            </a:r>
            <a:r>
              <a:rPr lang="en-US" sz="1200" b="0" i="0" u="none" strike="noStrike" kern="1200" cap="none" dirty="0" err="1">
                <a:solidFill>
                  <a:schemeClr val="tx1"/>
                </a:solidFill>
                <a:effectLst/>
                <a:latin typeface="Calibri"/>
                <a:ea typeface="Calibri"/>
                <a:cs typeface="Calibri"/>
                <a:sym typeface="Arial"/>
              </a:rPr>
              <a:t>labour</a:t>
            </a:r>
            <a:r>
              <a:rPr lang="en-US" sz="1200" b="0" i="0" u="none" strike="noStrike" kern="1200" cap="none" dirty="0">
                <a:solidFill>
                  <a:schemeClr val="tx1"/>
                </a:solidFill>
                <a:effectLst/>
                <a:latin typeface="Calibri"/>
                <a:ea typeface="Calibri"/>
                <a:cs typeface="Calibri"/>
                <a:sym typeface="Arial"/>
              </a:rPr>
              <a:t> changes from one country to the other</a:t>
            </a:r>
            <a:endParaRPr lang="en-US" dirty="0">
              <a:latin typeface="Arial"/>
              <a:ea typeface="Arial"/>
              <a:cs typeface="Arial"/>
              <a:sym typeface="Arial"/>
            </a:endParaRPr>
          </a:p>
          <a:p>
            <a:pPr marL="0" indent="0"/>
            <a:endParaRPr lang="en-US" dirty="0">
              <a:latin typeface="Arial"/>
              <a:ea typeface="Arial"/>
              <a:cs typeface="Arial"/>
              <a:sym typeface="Arial"/>
            </a:endParaRPr>
          </a:p>
        </p:txBody>
      </p:sp>
      <p:sp>
        <p:nvSpPr>
          <p:cNvPr id="283" name="Google Shape;283;p22:notes"/>
          <p:cNvSpPr txBox="1">
            <a:spLocks noGrp="1"/>
          </p:cNvSpPr>
          <p:nvPr>
            <p:ph type="sldNum" idx="12"/>
          </p:nvPr>
        </p:nvSpPr>
        <p:spPr>
          <a:xfrm>
            <a:off x="3888212" y="9494931"/>
            <a:ext cx="2974551" cy="501557"/>
          </a:xfrm>
          <a:prstGeom prst="rect">
            <a:avLst/>
          </a:prstGeom>
          <a:noFill/>
          <a:ln>
            <a:noFill/>
          </a:ln>
        </p:spPr>
        <p:txBody>
          <a:bodyPr spcFirstLastPara="1" wrap="square" lIns="96300" tIns="48125" rIns="96300" bIns="4812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2037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2:notes"/>
          <p:cNvSpPr>
            <a:spLocks noGrp="1" noRot="1" noChangeAspect="1"/>
          </p:cNvSpPr>
          <p:nvPr>
            <p:ph type="sldImg" idx="2"/>
          </p:nvPr>
        </p:nvSpPr>
        <p:spPr>
          <a:xfrm>
            <a:off x="433388" y="1249363"/>
            <a:ext cx="5999162"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2:notes"/>
          <p:cNvSpPr txBox="1">
            <a:spLocks noGrp="1"/>
          </p:cNvSpPr>
          <p:nvPr>
            <p:ph type="body" idx="1"/>
          </p:nvPr>
        </p:nvSpPr>
        <p:spPr>
          <a:xfrm>
            <a:off x="686438" y="4810811"/>
            <a:ext cx="5491479" cy="3936117"/>
          </a:xfrm>
          <a:prstGeom prst="rect">
            <a:avLst/>
          </a:prstGeom>
          <a:noFill/>
          <a:ln>
            <a:noFill/>
          </a:ln>
        </p:spPr>
        <p:txBody>
          <a:bodyPr spcFirstLastPara="1" wrap="square" lIns="96300" tIns="96300" rIns="96300" bIns="963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Notes to Trainer:</a:t>
            </a: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This slide is to inform staff what work can be done to work with suppliers ensuring standards are upheld.</a:t>
            </a:r>
            <a:endParaRPr sz="1200" b="0" i="0" u="none" strike="noStrike" cap="none" dirty="0">
              <a:solidFill>
                <a:schemeClr val="dk1"/>
              </a:solidFill>
              <a:latin typeface="Arial"/>
              <a:ea typeface="Arial"/>
              <a:cs typeface="Arial"/>
              <a:sym typeface="Arial"/>
            </a:endParaRPr>
          </a:p>
        </p:txBody>
      </p:sp>
      <p:sp>
        <p:nvSpPr>
          <p:cNvPr id="283" name="Google Shape;283;p22:notes"/>
          <p:cNvSpPr txBox="1">
            <a:spLocks noGrp="1"/>
          </p:cNvSpPr>
          <p:nvPr>
            <p:ph type="sldNum" idx="12"/>
          </p:nvPr>
        </p:nvSpPr>
        <p:spPr>
          <a:xfrm>
            <a:off x="3888212" y="9494931"/>
            <a:ext cx="2974551" cy="501557"/>
          </a:xfrm>
          <a:prstGeom prst="rect">
            <a:avLst/>
          </a:prstGeom>
          <a:noFill/>
          <a:ln>
            <a:noFill/>
          </a:ln>
        </p:spPr>
        <p:txBody>
          <a:bodyPr spcFirstLastPara="1" wrap="square" lIns="96300" tIns="48125" rIns="96300" bIns="4812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5:notes"/>
          <p:cNvSpPr>
            <a:spLocks noGrp="1" noRot="1" noChangeAspect="1"/>
          </p:cNvSpPr>
          <p:nvPr>
            <p:ph type="sldImg" idx="2"/>
          </p:nvPr>
        </p:nvSpPr>
        <p:spPr>
          <a:xfrm>
            <a:off x="433388" y="1249363"/>
            <a:ext cx="5999162"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5:notes"/>
          <p:cNvSpPr txBox="1">
            <a:spLocks noGrp="1"/>
          </p:cNvSpPr>
          <p:nvPr>
            <p:ph type="body" idx="1"/>
          </p:nvPr>
        </p:nvSpPr>
        <p:spPr>
          <a:xfrm>
            <a:off x="686438" y="4810811"/>
            <a:ext cx="5491479" cy="3936117"/>
          </a:xfrm>
          <a:prstGeom prst="rect">
            <a:avLst/>
          </a:prstGeom>
          <a:noFill/>
          <a:ln>
            <a:noFill/>
          </a:ln>
        </p:spPr>
        <p:txBody>
          <a:bodyPr spcFirstLastPara="1" wrap="square" lIns="96300" tIns="96300" rIns="96300" bIns="963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Notes to Trainer:</a:t>
            </a: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GB" sz="1200" b="0" i="0" u="none" strike="noStrike" cap="none" dirty="0">
                <a:solidFill>
                  <a:schemeClr val="dk1"/>
                </a:solidFill>
                <a:latin typeface="Arial"/>
                <a:ea typeface="Arial"/>
                <a:cs typeface="Arial"/>
                <a:sym typeface="Arial"/>
              </a:rPr>
              <a:t>Tips to keep in mind.</a:t>
            </a:r>
          </a:p>
          <a:p>
            <a:pPr marL="171450" marR="0" lvl="0" indent="-171450" algn="l" rtl="0">
              <a:spcBef>
                <a:spcPts val="0"/>
              </a:spcBef>
              <a:spcAft>
                <a:spcPts val="0"/>
              </a:spcAft>
              <a:buClr>
                <a:schemeClr val="dk1"/>
              </a:buClr>
              <a:buSzPts val="1200"/>
              <a:buFont typeface="Arial" panose="020B0604020202020204" pitchFamily="34" charset="0"/>
              <a:buChar char="•"/>
            </a:pPr>
            <a:r>
              <a:rPr lang="en-GB" dirty="0"/>
              <a:t>Anti-slavery champions are those who can monitor the various indicators coming in and can escalate when the situation reaches the pre-determined threshold for it to be an “incident”</a:t>
            </a:r>
          </a:p>
          <a:p>
            <a:pPr marL="171450" marR="0" lvl="0" indent="-171450" algn="l" rtl="0">
              <a:spcBef>
                <a:spcPts val="0"/>
              </a:spcBef>
              <a:spcAft>
                <a:spcPts val="0"/>
              </a:spcAft>
              <a:buClr>
                <a:schemeClr val="dk1"/>
              </a:buClr>
              <a:buSzPts val="1200"/>
              <a:buFont typeface="Arial" panose="020B0604020202020204" pitchFamily="34" charset="0"/>
              <a:buChar char="•"/>
            </a:pPr>
            <a:r>
              <a:rPr lang="en-GB" dirty="0"/>
              <a:t>They can then call the police/victim service provider and liaise accordingly.</a:t>
            </a:r>
          </a:p>
          <a:p>
            <a:pPr marL="171450" marR="0" lvl="0" indent="-171450" algn="l" rtl="0">
              <a:spcBef>
                <a:spcPts val="0"/>
              </a:spcBef>
              <a:spcAft>
                <a:spcPts val="0"/>
              </a:spcAft>
              <a:buClr>
                <a:schemeClr val="dk1"/>
              </a:buClr>
              <a:buSzPts val="1200"/>
              <a:buFont typeface="Arial" panose="020B0604020202020204" pitchFamily="34" charset="0"/>
              <a:buChar char="•"/>
            </a:pPr>
            <a:r>
              <a:rPr lang="en-GB" dirty="0"/>
              <a:t>It’s suggested that all staff receive training with information on indicators and reporting protocols as part of their induction.</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p:txBody>
      </p:sp>
      <p:sp>
        <p:nvSpPr>
          <p:cNvPr id="214" name="Google Shape;214;p15:notes"/>
          <p:cNvSpPr txBox="1">
            <a:spLocks noGrp="1"/>
          </p:cNvSpPr>
          <p:nvPr>
            <p:ph type="sldNum" idx="12"/>
          </p:nvPr>
        </p:nvSpPr>
        <p:spPr>
          <a:xfrm>
            <a:off x="3888212" y="9494931"/>
            <a:ext cx="2974551" cy="501557"/>
          </a:xfrm>
          <a:prstGeom prst="rect">
            <a:avLst/>
          </a:prstGeom>
          <a:noFill/>
          <a:ln>
            <a:noFill/>
          </a:ln>
        </p:spPr>
        <p:txBody>
          <a:bodyPr spcFirstLastPara="1" wrap="square" lIns="96300" tIns="48125" rIns="96300" bIns="48125"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sz="1300" b="0" i="0" u="none" strike="noStrike" cap="none">
                <a:solidFill>
                  <a:schemeClr val="dk1"/>
                </a:solidFill>
                <a:latin typeface="Arial"/>
                <a:ea typeface="Arial"/>
                <a:cs typeface="Arial"/>
                <a:sym typeface="Arial"/>
              </a:rPr>
              <a:t>23</a:t>
            </a:fld>
            <a:endParaRP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74624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5:notes"/>
          <p:cNvSpPr>
            <a:spLocks noGrp="1" noRot="1" noChangeAspect="1"/>
          </p:cNvSpPr>
          <p:nvPr>
            <p:ph type="sldImg" idx="2"/>
          </p:nvPr>
        </p:nvSpPr>
        <p:spPr>
          <a:xfrm>
            <a:off x="433388" y="1249363"/>
            <a:ext cx="5999162"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5:notes"/>
          <p:cNvSpPr txBox="1">
            <a:spLocks noGrp="1"/>
          </p:cNvSpPr>
          <p:nvPr>
            <p:ph type="body" idx="1"/>
          </p:nvPr>
        </p:nvSpPr>
        <p:spPr>
          <a:xfrm>
            <a:off x="686438" y="4810811"/>
            <a:ext cx="5491479" cy="3936117"/>
          </a:xfrm>
          <a:prstGeom prst="rect">
            <a:avLst/>
          </a:prstGeom>
          <a:noFill/>
          <a:ln>
            <a:noFill/>
          </a:ln>
        </p:spPr>
        <p:txBody>
          <a:bodyPr spcFirstLastPara="1" wrap="square" lIns="96300" tIns="96300" rIns="96300" bIns="963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Notes to Trainer:</a:t>
            </a: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Take the group through the incident reporting pathway: </a:t>
            </a: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Arial"/>
              <a:ea typeface="Arial"/>
              <a:cs typeface="Arial"/>
              <a:sym typeface="Arial"/>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Arial"/>
                <a:ea typeface="Arial"/>
                <a:cs typeface="Arial"/>
                <a:sym typeface="Arial"/>
              </a:rPr>
              <a:t>If you suspect something odd is going on, and it could be modern slavery then report it to the senior manager on duty/anti-slavery champion.</a:t>
            </a: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Arial"/>
                <a:ea typeface="Arial"/>
                <a:cs typeface="Arial"/>
                <a:sym typeface="Arial"/>
              </a:rPr>
              <a:t>Once the senior manager on duty/anti-slavery champion thinks there are sufficient indicators observed, they enact the protocols.</a:t>
            </a: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Arial"/>
                <a:ea typeface="Arial"/>
                <a:cs typeface="Arial"/>
                <a:sym typeface="Arial"/>
              </a:rPr>
              <a:t>Follow internally agreed processes:</a:t>
            </a: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Arial"/>
                <a:ea typeface="Arial"/>
                <a:cs typeface="Arial"/>
                <a:sym typeface="Arial"/>
              </a:rPr>
              <a:t>The victims should be moved to a safe space if possible</a:t>
            </a: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Arial"/>
                <a:ea typeface="Arial"/>
                <a:cs typeface="Arial"/>
                <a:sym typeface="Arial"/>
              </a:rPr>
              <a:t>The Modern Slavery Helpline and police should be called (call 999 if there is imminent risk of danger for the victim)</a:t>
            </a:r>
          </a:p>
          <a:p>
            <a:pPr marL="685800" marR="0" lvl="1" indent="-228600" algn="l" rtl="0">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Arial"/>
                <a:ea typeface="Arial"/>
                <a:cs typeface="Arial"/>
                <a:sym typeface="Arial"/>
              </a:rPr>
              <a:t>Follow your </a:t>
            </a:r>
            <a:r>
              <a:rPr lang="en-US" sz="1200" b="0" i="0" u="none" strike="noStrike" cap="none" dirty="0" err="1">
                <a:solidFill>
                  <a:schemeClr val="dk1"/>
                </a:solidFill>
                <a:latin typeface="Arial"/>
                <a:ea typeface="Arial"/>
                <a:cs typeface="Arial"/>
                <a:sym typeface="Arial"/>
              </a:rPr>
              <a:t>organisation’s</a:t>
            </a:r>
            <a:r>
              <a:rPr lang="en-US" sz="1200" b="0" i="0" u="none" strike="noStrike" cap="none" dirty="0">
                <a:solidFill>
                  <a:schemeClr val="dk1"/>
                </a:solidFill>
                <a:latin typeface="Arial"/>
                <a:ea typeface="Arial"/>
                <a:cs typeface="Arial"/>
                <a:sym typeface="Arial"/>
              </a:rPr>
              <a:t> internal crisis reporting processes</a:t>
            </a: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Arial"/>
                <a:ea typeface="Arial"/>
                <a:cs typeface="Arial"/>
                <a:sym typeface="Arial"/>
              </a:rPr>
              <a:t>The senior manager on duty or anti-slavery champion should follow up with the reporting worker to ensure their wellbeing </a:t>
            </a:r>
          </a:p>
          <a:p>
            <a:pPr marL="228600" marR="0" lvl="0" indent="-228600" algn="l" rtl="0">
              <a:spcBef>
                <a:spcPts val="0"/>
              </a:spcBef>
              <a:spcAft>
                <a:spcPts val="0"/>
              </a:spcAft>
              <a:buClr>
                <a:schemeClr val="dk1"/>
              </a:buClr>
              <a:buSzPts val="1200"/>
              <a:buFont typeface="Calibri"/>
              <a:buAutoNum type="arabicPeriod"/>
            </a:pPr>
            <a:r>
              <a:rPr lang="en-GB" sz="1200" b="0" i="0" u="none" strike="noStrike" cap="none" dirty="0">
                <a:solidFill>
                  <a:schemeClr val="dk1"/>
                </a:solidFill>
                <a:latin typeface="Arial"/>
                <a:ea typeface="Arial"/>
                <a:cs typeface="Arial"/>
                <a:sym typeface="Arial"/>
              </a:rPr>
              <a:t>Continue with internal reporting as appropriate</a:t>
            </a: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lang="en-GB"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p:txBody>
      </p:sp>
      <p:sp>
        <p:nvSpPr>
          <p:cNvPr id="214" name="Google Shape;214;p15:notes"/>
          <p:cNvSpPr txBox="1">
            <a:spLocks noGrp="1"/>
          </p:cNvSpPr>
          <p:nvPr>
            <p:ph type="sldNum" idx="12"/>
          </p:nvPr>
        </p:nvSpPr>
        <p:spPr>
          <a:xfrm>
            <a:off x="3888212" y="9494931"/>
            <a:ext cx="2974551" cy="501557"/>
          </a:xfrm>
          <a:prstGeom prst="rect">
            <a:avLst/>
          </a:prstGeom>
          <a:noFill/>
          <a:ln>
            <a:noFill/>
          </a:ln>
        </p:spPr>
        <p:txBody>
          <a:bodyPr spcFirstLastPara="1" wrap="square" lIns="96300" tIns="48125" rIns="96300" bIns="48125"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sz="1300" b="0" i="0" u="none" strike="noStrike" cap="none">
                <a:solidFill>
                  <a:schemeClr val="dk1"/>
                </a:solidFill>
                <a:latin typeface="Arial"/>
                <a:ea typeface="Arial"/>
                <a:cs typeface="Arial"/>
                <a:sym typeface="Arial"/>
              </a:rPr>
              <a:t>24</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5:notes"/>
          <p:cNvSpPr>
            <a:spLocks noGrp="1" noRot="1" noChangeAspect="1"/>
          </p:cNvSpPr>
          <p:nvPr>
            <p:ph type="sldImg" idx="2"/>
          </p:nvPr>
        </p:nvSpPr>
        <p:spPr>
          <a:xfrm>
            <a:off x="433388" y="1249363"/>
            <a:ext cx="5999162"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5:notes"/>
          <p:cNvSpPr txBox="1">
            <a:spLocks noGrp="1"/>
          </p:cNvSpPr>
          <p:nvPr>
            <p:ph type="body" idx="1"/>
          </p:nvPr>
        </p:nvSpPr>
        <p:spPr>
          <a:xfrm>
            <a:off x="686438" y="4810811"/>
            <a:ext cx="5491479" cy="3936117"/>
          </a:xfrm>
          <a:prstGeom prst="rect">
            <a:avLst/>
          </a:prstGeom>
          <a:noFill/>
          <a:ln>
            <a:noFill/>
          </a:ln>
        </p:spPr>
        <p:txBody>
          <a:bodyPr spcFirstLastPara="1" wrap="square" lIns="96300" tIns="96300" rIns="96300" bIns="96300" anchor="t" anchorCtr="0">
            <a:noAutofit/>
          </a:bodyPr>
          <a:lstStyle/>
          <a:p>
            <a:pPr marL="0" marR="0" lvl="0" indent="0" algn="l" rtl="0">
              <a:spcBef>
                <a:spcPts val="0"/>
              </a:spcBef>
              <a:spcAft>
                <a:spcPts val="0"/>
              </a:spcAft>
              <a:buClr>
                <a:schemeClr val="dk1"/>
              </a:buClr>
              <a:buSzPts val="1200"/>
              <a:buFont typeface="Calibri"/>
              <a:buNone/>
            </a:pPr>
            <a:r>
              <a:rPr lang="en-GB" sz="1200" b="0" i="0" u="none" strike="noStrike" cap="none" dirty="0">
                <a:solidFill>
                  <a:schemeClr val="dk1"/>
                </a:solidFill>
                <a:latin typeface="Arial"/>
                <a:ea typeface="Arial"/>
                <a:cs typeface="Arial"/>
                <a:sym typeface="Arial"/>
              </a:rPr>
              <a:t>Notes to Trainer:</a:t>
            </a:r>
          </a:p>
          <a:p>
            <a:pPr marL="0" marR="0" lvl="0" indent="0" algn="l" rtl="0">
              <a:spcBef>
                <a:spcPts val="0"/>
              </a:spcBef>
              <a:spcAft>
                <a:spcPts val="0"/>
              </a:spcAft>
              <a:buClr>
                <a:schemeClr val="dk1"/>
              </a:buClr>
              <a:buSzPts val="1200"/>
              <a:buFont typeface="Calibri"/>
              <a:buNone/>
            </a:pPr>
            <a:endParaRPr lang="en-GB"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GB" sz="1200" b="0" i="0" u="none" strike="noStrike" cap="none" dirty="0">
                <a:solidFill>
                  <a:schemeClr val="dk1"/>
                </a:solidFill>
                <a:effectLst/>
                <a:latin typeface="Calibri"/>
                <a:ea typeface="Calibri"/>
                <a:cs typeface="Calibri"/>
                <a:sym typeface="Calibri"/>
              </a:rPr>
              <a:t>Be aware that victims might disclose their own exploitation. This is not likely to happen often, but if it were to staff should be confident on how to respond. </a:t>
            </a:r>
          </a:p>
          <a:p>
            <a:pPr marL="0" marR="0" lvl="0" indent="0" algn="l" rtl="0">
              <a:spcBef>
                <a:spcPts val="0"/>
              </a:spcBef>
              <a:spcAft>
                <a:spcPts val="0"/>
              </a:spcAft>
              <a:buClr>
                <a:schemeClr val="dk1"/>
              </a:buClr>
              <a:buSzPts val="1200"/>
              <a:buFont typeface="Calibri"/>
              <a:buNone/>
            </a:pPr>
            <a:endParaRPr lang="en-GB" sz="1200" b="0" i="0" u="none" strike="noStrike" cap="none" dirty="0">
              <a:solidFill>
                <a:schemeClr val="dk1"/>
              </a:solidFill>
              <a:effectLst/>
              <a:latin typeface="Calibri"/>
              <a:ea typeface="Arial"/>
              <a:cs typeface="Calibri"/>
              <a:sym typeface="Calibri"/>
            </a:endParaRPr>
          </a:p>
          <a:p>
            <a:pPr marL="0" marR="0" lvl="0" indent="0" algn="l" rtl="0">
              <a:spcBef>
                <a:spcPts val="0"/>
              </a:spcBef>
              <a:spcAft>
                <a:spcPts val="0"/>
              </a:spcAft>
              <a:buClr>
                <a:schemeClr val="dk1"/>
              </a:buClr>
              <a:buSzPts val="1200"/>
              <a:buFont typeface="Calibri"/>
              <a:buNone/>
            </a:pPr>
            <a:r>
              <a:rPr lang="en-GB" sz="1200" b="0" i="0" u="none" strike="noStrike" cap="none" dirty="0">
                <a:solidFill>
                  <a:schemeClr val="dk1"/>
                </a:solidFill>
                <a:effectLst/>
                <a:latin typeface="Calibri"/>
                <a:ea typeface="Arial"/>
                <a:cs typeface="Calibri"/>
                <a:sym typeface="Calibri"/>
              </a:rPr>
              <a:t>Read out the tips on the slide. It’s not your job to investigate, just to listen, reassure and follow your company’s reporting protocols. Don’t press the victim for more information than they’re willing to provide. Keep a record of what was discussed.</a:t>
            </a:r>
          </a:p>
        </p:txBody>
      </p:sp>
      <p:sp>
        <p:nvSpPr>
          <p:cNvPr id="214" name="Google Shape;214;p15:notes"/>
          <p:cNvSpPr txBox="1">
            <a:spLocks noGrp="1"/>
          </p:cNvSpPr>
          <p:nvPr>
            <p:ph type="sldNum" idx="12"/>
          </p:nvPr>
        </p:nvSpPr>
        <p:spPr>
          <a:xfrm>
            <a:off x="3888212" y="9494931"/>
            <a:ext cx="2974551" cy="501557"/>
          </a:xfrm>
          <a:prstGeom prst="rect">
            <a:avLst/>
          </a:prstGeom>
          <a:noFill/>
          <a:ln>
            <a:noFill/>
          </a:ln>
        </p:spPr>
        <p:txBody>
          <a:bodyPr spcFirstLastPara="1" wrap="square" lIns="96300" tIns="48125" rIns="96300" bIns="48125"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sz="1300" b="0" i="0" u="none" strike="noStrike" cap="none">
                <a:solidFill>
                  <a:schemeClr val="dk1"/>
                </a:solidFill>
                <a:latin typeface="Arial"/>
                <a:ea typeface="Arial"/>
                <a:cs typeface="Arial"/>
                <a:sym typeface="Arial"/>
              </a:rPr>
              <a:t>25</a:t>
            </a:fld>
            <a:endParaRPr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37782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4:notes"/>
          <p:cNvSpPr>
            <a:spLocks noGrp="1" noRot="1" noChangeAspect="1"/>
          </p:cNvSpPr>
          <p:nvPr>
            <p:ph type="sldImg" idx="2"/>
          </p:nvPr>
        </p:nvSpPr>
        <p:spPr>
          <a:xfrm>
            <a:off x="433388" y="1249363"/>
            <a:ext cx="5999162"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24:notes"/>
          <p:cNvSpPr txBox="1">
            <a:spLocks noGrp="1"/>
          </p:cNvSpPr>
          <p:nvPr>
            <p:ph type="body" idx="1"/>
          </p:nvPr>
        </p:nvSpPr>
        <p:spPr>
          <a:xfrm>
            <a:off x="686438" y="4810811"/>
            <a:ext cx="5491479" cy="3936117"/>
          </a:xfrm>
          <a:prstGeom prst="rect">
            <a:avLst/>
          </a:prstGeom>
          <a:noFill/>
          <a:ln>
            <a:noFill/>
          </a:ln>
        </p:spPr>
        <p:txBody>
          <a:bodyPr spcFirstLastPara="1" wrap="square" lIns="96300" tIns="96300" rIns="96300" bIns="963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Notes to Trainer:</a:t>
            </a: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Review the post-its from the beginning and re-check understanding of modern slavery.</a:t>
            </a: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Ask if there are any questions.</a:t>
            </a: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Hand out evaluations and thank everyone for their participation.</a:t>
            </a:r>
            <a:endParaRPr sz="1200" b="0" i="0" u="none" strike="noStrike" cap="none" dirty="0">
              <a:solidFill>
                <a:schemeClr val="dk1"/>
              </a:solidFill>
              <a:latin typeface="Arial"/>
              <a:ea typeface="Arial"/>
              <a:cs typeface="Arial"/>
              <a:sym typeface="Arial"/>
            </a:endParaRPr>
          </a:p>
        </p:txBody>
      </p:sp>
      <p:sp>
        <p:nvSpPr>
          <p:cNvPr id="297" name="Google Shape;297;p24:notes"/>
          <p:cNvSpPr txBox="1">
            <a:spLocks noGrp="1"/>
          </p:cNvSpPr>
          <p:nvPr>
            <p:ph type="sldNum" idx="12"/>
          </p:nvPr>
        </p:nvSpPr>
        <p:spPr>
          <a:xfrm>
            <a:off x="3888212" y="9494931"/>
            <a:ext cx="2974551" cy="501557"/>
          </a:xfrm>
          <a:prstGeom prst="rect">
            <a:avLst/>
          </a:prstGeom>
          <a:noFill/>
          <a:ln>
            <a:noFill/>
          </a:ln>
        </p:spPr>
        <p:txBody>
          <a:bodyPr spcFirstLastPara="1" wrap="square" lIns="96300" tIns="48125" rIns="96300" bIns="4812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433388" y="1249363"/>
            <a:ext cx="5999162"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6438" y="4810811"/>
            <a:ext cx="5491479" cy="3936117"/>
          </a:xfrm>
          <a:prstGeom prst="rect">
            <a:avLst/>
          </a:prstGeom>
          <a:noFill/>
          <a:ln>
            <a:noFill/>
          </a:ln>
        </p:spPr>
        <p:txBody>
          <a:bodyPr spcFirstLastPara="1" wrap="square" lIns="96300" tIns="96300" rIns="96300" bIns="963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Arial"/>
                <a:ea typeface="Arial"/>
                <a:cs typeface="Arial"/>
                <a:sym typeface="Arial"/>
              </a:rPr>
              <a:t>Notes to Trainer:</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Arial"/>
                <a:ea typeface="Arial"/>
                <a:cs typeface="Arial"/>
                <a:sym typeface="Arial"/>
              </a:rPr>
              <a:t>Ask everyone to write on the post-its provided: </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Arial"/>
                <a:ea typeface="Arial"/>
                <a:cs typeface="Arial"/>
                <a:sym typeface="Arial"/>
              </a:rPr>
              <a:t>Ask some to feedback and discuss.</a:t>
            </a:r>
            <a:endParaRPr sz="1200" b="0" i="0" u="none" strike="noStrike" cap="none">
              <a:solidFill>
                <a:schemeClr val="dk1"/>
              </a:solidFill>
              <a:latin typeface="Arial"/>
              <a:ea typeface="Arial"/>
              <a:cs typeface="Arial"/>
              <a:sym typeface="Arial"/>
            </a:endParaRPr>
          </a:p>
        </p:txBody>
      </p:sp>
      <p:sp>
        <p:nvSpPr>
          <p:cNvPr id="107" name="Google Shape;107;p3:notes"/>
          <p:cNvSpPr txBox="1">
            <a:spLocks noGrp="1"/>
          </p:cNvSpPr>
          <p:nvPr>
            <p:ph type="sldNum" idx="12"/>
          </p:nvPr>
        </p:nvSpPr>
        <p:spPr>
          <a:xfrm>
            <a:off x="3888212" y="9494931"/>
            <a:ext cx="2974551" cy="501557"/>
          </a:xfrm>
          <a:prstGeom prst="rect">
            <a:avLst/>
          </a:prstGeom>
          <a:noFill/>
          <a:ln>
            <a:noFill/>
          </a:ln>
        </p:spPr>
        <p:txBody>
          <a:bodyPr spcFirstLastPara="1" wrap="square" lIns="96300" tIns="48125" rIns="96300" bIns="4812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433388" y="1249363"/>
            <a:ext cx="5999162"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86438" y="4810811"/>
            <a:ext cx="5491479" cy="3936117"/>
          </a:xfrm>
          <a:prstGeom prst="rect">
            <a:avLst/>
          </a:prstGeom>
          <a:noFill/>
          <a:ln>
            <a:noFill/>
          </a:ln>
        </p:spPr>
        <p:txBody>
          <a:bodyPr spcFirstLastPara="1" wrap="square" lIns="96300" tIns="96300" rIns="96300" bIns="963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Notes to Trainer:</a:t>
            </a: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Explain what modern slavery is: modern slavery is an umbrella term that was adopted by the UK Government in 2015 to coordinate the prevention and prosecution of four crimes: slavery, human trafficking, forced </a:t>
            </a:r>
            <a:r>
              <a:rPr lang="en-US" sz="1200" b="0" i="0" u="none" strike="noStrike" cap="none" dirty="0" err="1">
                <a:solidFill>
                  <a:schemeClr val="dk1"/>
                </a:solidFill>
                <a:latin typeface="Arial"/>
                <a:ea typeface="Arial"/>
                <a:cs typeface="Arial"/>
                <a:sym typeface="Arial"/>
              </a:rPr>
              <a:t>labour</a:t>
            </a:r>
            <a:r>
              <a:rPr lang="en-US" sz="1200" b="0" i="0" u="none" strike="noStrike" cap="none" dirty="0">
                <a:solidFill>
                  <a:schemeClr val="dk1"/>
                </a:solidFill>
                <a:latin typeface="Arial"/>
                <a:ea typeface="Arial"/>
                <a:cs typeface="Arial"/>
                <a:sym typeface="Arial"/>
              </a:rPr>
              <a:t>, and domestic servitude.</a:t>
            </a:r>
          </a:p>
          <a:p>
            <a:pPr marL="0" marR="0" lvl="0" indent="0" algn="l" rtl="0">
              <a:spcBef>
                <a:spcPts val="0"/>
              </a:spcBef>
              <a:spcAft>
                <a:spcPts val="0"/>
              </a:spcAft>
              <a:buClr>
                <a:schemeClr val="dk1"/>
              </a:buClr>
              <a:buSzPts val="1200"/>
              <a:buFont typeface="Calibri"/>
              <a:buNone/>
            </a:pPr>
            <a:r>
              <a:rPr lang="en-US" sz="1200" b="1" i="0" u="none" strike="noStrike" cap="none" dirty="0">
                <a:solidFill>
                  <a:schemeClr val="dk1"/>
                </a:solidFill>
                <a:latin typeface="Arial"/>
                <a:ea typeface="Arial"/>
                <a:cs typeface="Arial"/>
                <a:sym typeface="Arial"/>
              </a:rPr>
              <a:t>All incidents of modern slavery include two basic elements (1) the deception or coercion of an individual (2) for the purpose of exploitation.</a:t>
            </a:r>
          </a:p>
          <a:p>
            <a:pPr marL="0" marR="0" lvl="0" indent="0" algn="l" rtl="0">
              <a:spcBef>
                <a:spcPts val="0"/>
              </a:spcBef>
              <a:spcAft>
                <a:spcPts val="0"/>
              </a:spcAft>
              <a:buClr>
                <a:schemeClr val="dk1"/>
              </a:buClr>
              <a:buSzPts val="1200"/>
              <a:buFont typeface="Calibri"/>
              <a:buNone/>
            </a:pPr>
            <a:endParaRPr lang="en-US" sz="12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1" i="0" u="none" strike="noStrike" cap="none" dirty="0">
                <a:solidFill>
                  <a:schemeClr val="accent2"/>
                </a:solidFill>
                <a:latin typeface="Arial"/>
                <a:ea typeface="Arial"/>
                <a:cs typeface="Arial"/>
                <a:sym typeface="Arial"/>
              </a:rPr>
              <a:t>Human Trafficking: </a:t>
            </a:r>
            <a:r>
              <a:rPr lang="en-US" sz="1200" b="0" i="0" u="none" strike="noStrike" cap="none" dirty="0">
                <a:solidFill>
                  <a:srgbClr val="7F7F7F"/>
                </a:solidFill>
                <a:latin typeface="Arial"/>
                <a:ea typeface="Arial"/>
                <a:cs typeface="Arial"/>
                <a:sym typeface="Arial"/>
              </a:rPr>
              <a:t>the movement of people by means such as force, fraud, coercion or deception with the aim of exploiting them.</a:t>
            </a:r>
            <a:r>
              <a:rPr lang="en-US" sz="1200" b="1" i="0" u="none" strike="noStrike" kern="1200" cap="none" dirty="0">
                <a:solidFill>
                  <a:schemeClr val="tx1"/>
                </a:solidFill>
                <a:effectLst/>
                <a:latin typeface="Calibri"/>
                <a:ea typeface="Calibri"/>
                <a:cs typeface="Calibri"/>
                <a:sym typeface="Calibri"/>
              </a:rPr>
              <a:t> </a:t>
            </a:r>
          </a:p>
          <a:p>
            <a:pPr marL="0" marR="0" lvl="0" indent="0" algn="l" rtl="0">
              <a:spcBef>
                <a:spcPts val="0"/>
              </a:spcBef>
              <a:spcAft>
                <a:spcPts val="0"/>
              </a:spcAft>
              <a:buClr>
                <a:schemeClr val="dk1"/>
              </a:buClr>
              <a:buSzPts val="1200"/>
              <a:buFont typeface="Calibri"/>
              <a:buNone/>
            </a:pPr>
            <a:endParaRPr lang="en-US" sz="1200" b="1" i="0" u="none" strike="noStrike" kern="1200" cap="none" dirty="0">
              <a:solidFill>
                <a:schemeClr val="tx1"/>
              </a:solidFill>
              <a:effectLst/>
              <a:latin typeface="Calibri"/>
              <a:ea typeface="Arial"/>
              <a:cs typeface="Calibri"/>
              <a:sym typeface="Calibri"/>
            </a:endParaRPr>
          </a:p>
          <a:p>
            <a:pPr marL="0" marR="0" lvl="0" indent="0" algn="l" rtl="0">
              <a:spcBef>
                <a:spcPts val="0"/>
              </a:spcBef>
              <a:spcAft>
                <a:spcPts val="0"/>
              </a:spcAft>
              <a:buClr>
                <a:schemeClr val="dk1"/>
              </a:buClr>
              <a:buSzPts val="1200"/>
              <a:buFont typeface="Calibri"/>
              <a:buNone/>
            </a:pPr>
            <a:r>
              <a:rPr lang="en-US" sz="1200" b="1" i="0" u="none" strike="noStrike" cap="none" dirty="0">
                <a:solidFill>
                  <a:schemeClr val="accent2"/>
                </a:solidFill>
                <a:latin typeface="Arial"/>
                <a:ea typeface="Arial"/>
                <a:cs typeface="Arial"/>
                <a:sym typeface="Arial"/>
              </a:rPr>
              <a:t>Forced </a:t>
            </a:r>
            <a:r>
              <a:rPr lang="en-US" sz="1200" b="1" i="0" u="none" strike="noStrike" cap="none" dirty="0" err="1">
                <a:solidFill>
                  <a:schemeClr val="accent2"/>
                </a:solidFill>
                <a:latin typeface="Arial"/>
                <a:ea typeface="Arial"/>
                <a:cs typeface="Arial"/>
                <a:sym typeface="Arial"/>
              </a:rPr>
              <a:t>labour</a:t>
            </a:r>
            <a:r>
              <a:rPr lang="en-US" sz="1200" b="1" i="0" u="none" strike="noStrike" cap="none" dirty="0">
                <a:solidFill>
                  <a:schemeClr val="accent2"/>
                </a:solidFill>
                <a:latin typeface="Arial"/>
                <a:ea typeface="Arial"/>
                <a:cs typeface="Arial"/>
                <a:sym typeface="Arial"/>
              </a:rPr>
              <a:t>: </a:t>
            </a:r>
            <a:r>
              <a:rPr lang="en-US" sz="1200" b="0" i="0" u="none" strike="noStrike" cap="none" dirty="0">
                <a:solidFill>
                  <a:srgbClr val="7F7F7F"/>
                </a:solidFill>
                <a:latin typeface="Arial"/>
                <a:ea typeface="Arial"/>
                <a:cs typeface="Arial"/>
                <a:sym typeface="Arial"/>
              </a:rPr>
              <a:t>ls work or service that is extracted from any person under the threat of penalty and for which the employee has not offered himself voluntarily</a:t>
            </a:r>
          </a:p>
          <a:p>
            <a:pPr marL="0" marR="0" lvl="0" indent="0" algn="l" rtl="0">
              <a:spcBef>
                <a:spcPts val="0"/>
              </a:spcBef>
              <a:spcAft>
                <a:spcPts val="0"/>
              </a:spcAft>
              <a:buClr>
                <a:schemeClr val="dk1"/>
              </a:buClr>
              <a:buSzPts val="1200"/>
              <a:buFont typeface="Calibri"/>
              <a:buNone/>
            </a:pPr>
            <a:endParaRPr lang="en-US" sz="12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Explain that modern slavery and human trafficking can often be used interchangeably, which can be confusing. Commonly, human trafficking must entail some movement or travel, whereas modern slavery does not require this. This training will refer to modern slavery to refer to both terms.</a:t>
            </a:r>
          </a:p>
          <a:p>
            <a:pPr marL="0" marR="0" lvl="0" indent="0" algn="l" rtl="0">
              <a:lnSpc>
                <a:spcPct val="100000"/>
              </a:lnSpc>
              <a:spcBef>
                <a:spcPts val="0"/>
              </a:spcBef>
              <a:spcAft>
                <a:spcPts val="0"/>
              </a:spcAft>
              <a:buClr>
                <a:schemeClr val="accent2"/>
              </a:buClr>
              <a:buSzPts val="2000"/>
              <a:buFont typeface="Arial"/>
              <a:buNone/>
            </a:pPr>
            <a:endParaRPr lang="en-US" sz="1200" b="1" i="0" u="none" strike="noStrike" cap="none" dirty="0">
              <a:solidFill>
                <a:schemeClr val="accent2"/>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Arial"/>
              <a:ea typeface="Arial"/>
              <a:cs typeface="Arial"/>
              <a:sym typeface="Arial"/>
            </a:endParaRPr>
          </a:p>
        </p:txBody>
      </p:sp>
      <p:sp>
        <p:nvSpPr>
          <p:cNvPr id="114" name="Google Shape;114;p4:notes"/>
          <p:cNvSpPr txBox="1">
            <a:spLocks noGrp="1"/>
          </p:cNvSpPr>
          <p:nvPr>
            <p:ph type="sldNum" idx="12"/>
          </p:nvPr>
        </p:nvSpPr>
        <p:spPr>
          <a:xfrm>
            <a:off x="3888212" y="9494931"/>
            <a:ext cx="2974551" cy="501557"/>
          </a:xfrm>
          <a:prstGeom prst="rect">
            <a:avLst/>
          </a:prstGeom>
          <a:noFill/>
          <a:ln>
            <a:noFill/>
          </a:ln>
        </p:spPr>
        <p:txBody>
          <a:bodyPr spcFirstLastPara="1" wrap="square" lIns="96300" tIns="48125" rIns="96300" bIns="4812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433388" y="1249363"/>
            <a:ext cx="5999162"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686438" y="4810811"/>
            <a:ext cx="5491479" cy="3936117"/>
          </a:xfrm>
          <a:prstGeom prst="rect">
            <a:avLst/>
          </a:prstGeom>
          <a:noFill/>
          <a:ln>
            <a:noFill/>
          </a:ln>
        </p:spPr>
        <p:txBody>
          <a:bodyPr spcFirstLastPara="1" wrap="square" lIns="96300" tIns="96300" rIns="96300" bIns="963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Go through slide</a:t>
            </a: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COVID-19 has increased the hidden nature of the crime because more people were in doors and therefore not spotting incidents as regularly.</a:t>
            </a: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The most common type of exploitation in the UK is </a:t>
            </a:r>
            <a:r>
              <a:rPr lang="en-US" sz="1200" b="0" i="0" u="none" strike="noStrike" cap="none" dirty="0" err="1">
                <a:solidFill>
                  <a:schemeClr val="dk1"/>
                </a:solidFill>
                <a:latin typeface="Arial"/>
                <a:ea typeface="Arial"/>
                <a:cs typeface="Arial"/>
                <a:sym typeface="Arial"/>
              </a:rPr>
              <a:t>labour</a:t>
            </a:r>
            <a:r>
              <a:rPr lang="en-US" sz="1200" b="0" i="0" u="none" strike="noStrike" cap="none" dirty="0">
                <a:solidFill>
                  <a:schemeClr val="dk1"/>
                </a:solidFill>
                <a:latin typeface="Arial"/>
                <a:ea typeface="Arial"/>
                <a:cs typeface="Arial"/>
                <a:sym typeface="Arial"/>
              </a:rPr>
              <a:t> exploitation (52% of adult cases and 63% of child cases in 2018) - https://</a:t>
            </a:r>
            <a:r>
              <a:rPr lang="en-US" sz="1200" b="0" i="0" u="none" strike="noStrike" cap="none" dirty="0" err="1">
                <a:solidFill>
                  <a:schemeClr val="dk1"/>
                </a:solidFill>
                <a:latin typeface="Arial"/>
                <a:ea typeface="Arial"/>
                <a:cs typeface="Arial"/>
                <a:sym typeface="Arial"/>
              </a:rPr>
              <a:t>assets.publishing.service.gov.uk</a:t>
            </a:r>
            <a:r>
              <a:rPr lang="en-US" sz="1200" b="0" i="0" u="none" strike="noStrike" cap="none" dirty="0">
                <a:solidFill>
                  <a:schemeClr val="dk1"/>
                </a:solidFill>
                <a:latin typeface="Arial"/>
                <a:ea typeface="Arial"/>
                <a:cs typeface="Arial"/>
                <a:sym typeface="Arial"/>
              </a:rPr>
              <a:t>/government/uploads/system/uploads/</a:t>
            </a:r>
            <a:r>
              <a:rPr lang="en-US" sz="1200" b="0" i="0" u="none" strike="noStrike" cap="none" dirty="0" err="1">
                <a:solidFill>
                  <a:schemeClr val="dk1"/>
                </a:solidFill>
                <a:latin typeface="Arial"/>
                <a:ea typeface="Arial"/>
                <a:cs typeface="Arial"/>
                <a:sym typeface="Arial"/>
              </a:rPr>
              <a:t>attachment_data</a:t>
            </a:r>
            <a:r>
              <a:rPr lang="en-US" sz="1200" b="0" i="0" u="none" strike="noStrike" cap="none" dirty="0">
                <a:solidFill>
                  <a:schemeClr val="dk1"/>
                </a:solidFill>
                <a:latin typeface="Arial"/>
                <a:ea typeface="Arial"/>
                <a:cs typeface="Arial"/>
                <a:sym typeface="Arial"/>
              </a:rPr>
              <a:t>/file/840059/Modern_Slavery_Report_2019.pdf</a:t>
            </a:r>
          </a:p>
        </p:txBody>
      </p:sp>
      <p:sp>
        <p:nvSpPr>
          <p:cNvPr id="126" name="Google Shape;126;p5:notes"/>
          <p:cNvSpPr txBox="1">
            <a:spLocks noGrp="1"/>
          </p:cNvSpPr>
          <p:nvPr>
            <p:ph type="sldNum" idx="12"/>
          </p:nvPr>
        </p:nvSpPr>
        <p:spPr>
          <a:xfrm>
            <a:off x="3888212" y="9494931"/>
            <a:ext cx="2974551" cy="501557"/>
          </a:xfrm>
          <a:prstGeom prst="rect">
            <a:avLst/>
          </a:prstGeom>
          <a:noFill/>
          <a:ln>
            <a:noFill/>
          </a:ln>
        </p:spPr>
        <p:txBody>
          <a:bodyPr spcFirstLastPara="1" wrap="square" lIns="96300" tIns="48125" rIns="96300" bIns="48125"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433388" y="1249363"/>
            <a:ext cx="5999162"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686438" y="4810811"/>
            <a:ext cx="5491479" cy="3936117"/>
          </a:xfrm>
          <a:prstGeom prst="rect">
            <a:avLst/>
          </a:prstGeom>
          <a:noFill/>
          <a:ln>
            <a:noFill/>
          </a:ln>
        </p:spPr>
        <p:txBody>
          <a:bodyPr spcFirstLastPara="1" wrap="square" lIns="96300" tIns="96300" rIns="96300" bIns="963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Notes for Trainer:</a:t>
            </a: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This map is from the Global Slavery Index 2018 and details the prevalence of modern slavery according to the top countries.</a:t>
            </a: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Extra information on modern slavery globally:</a:t>
            </a:r>
          </a:p>
          <a:p>
            <a:pPr marL="457200" marR="0" lvl="0" indent="-3048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Arial"/>
                <a:ea typeface="Arial"/>
                <a:cs typeface="Arial"/>
                <a:sym typeface="Arial"/>
              </a:rPr>
              <a:t>The International </a:t>
            </a:r>
            <a:r>
              <a:rPr lang="en-US" sz="1200" b="0" i="0" u="none" strike="noStrike" cap="none" dirty="0" err="1">
                <a:solidFill>
                  <a:schemeClr val="dk1"/>
                </a:solidFill>
                <a:latin typeface="Arial"/>
                <a:ea typeface="Arial"/>
                <a:cs typeface="Arial"/>
                <a:sym typeface="Arial"/>
              </a:rPr>
              <a:t>Labour</a:t>
            </a:r>
            <a:r>
              <a:rPr lang="en-US" sz="1200" b="0" i="0" u="none" strike="noStrike" cap="none" dirty="0">
                <a:solidFill>
                  <a:schemeClr val="dk1"/>
                </a:solidFill>
                <a:latin typeface="Arial"/>
                <a:ea typeface="Arial"/>
                <a:cs typeface="Arial"/>
                <a:sym typeface="Arial"/>
              </a:rPr>
              <a:t> </a:t>
            </a:r>
            <a:r>
              <a:rPr lang="en-US" sz="1200" b="0" i="0" u="none" strike="noStrike" cap="none" dirty="0" err="1">
                <a:solidFill>
                  <a:schemeClr val="dk1"/>
                </a:solidFill>
                <a:latin typeface="Arial"/>
                <a:ea typeface="Arial"/>
                <a:cs typeface="Arial"/>
                <a:sym typeface="Arial"/>
              </a:rPr>
              <a:t>Organisation</a:t>
            </a:r>
            <a:r>
              <a:rPr lang="en-US" sz="1200" b="0" i="0" u="none" strike="noStrike" cap="none" dirty="0">
                <a:solidFill>
                  <a:schemeClr val="dk1"/>
                </a:solidFill>
                <a:latin typeface="Arial"/>
                <a:ea typeface="Arial"/>
                <a:cs typeface="Arial"/>
                <a:sym typeface="Arial"/>
              </a:rPr>
              <a:t> (ILO) estimates that there are around 24.9 million people around the world in forced </a:t>
            </a:r>
            <a:r>
              <a:rPr lang="en-US" sz="1200" b="0" i="0" u="none" strike="noStrike" cap="none" dirty="0" err="1">
                <a:solidFill>
                  <a:schemeClr val="dk1"/>
                </a:solidFill>
                <a:latin typeface="Arial"/>
                <a:ea typeface="Arial"/>
                <a:cs typeface="Arial"/>
                <a:sym typeface="Arial"/>
              </a:rPr>
              <a:t>labour</a:t>
            </a:r>
            <a:r>
              <a:rPr lang="en-US" sz="1200" b="0" i="0" u="none" strike="noStrike" cap="none" dirty="0">
                <a:solidFill>
                  <a:schemeClr val="dk1"/>
                </a:solidFill>
                <a:latin typeface="Arial"/>
                <a:ea typeface="Arial"/>
                <a:cs typeface="Arial"/>
                <a:sym typeface="Arial"/>
              </a:rPr>
              <a:t> - http://www.alliance87.org/2017ge/</a:t>
            </a:r>
            <a:r>
              <a:rPr lang="en-US" sz="1200" b="0" i="0" u="none" strike="noStrike" cap="none" dirty="0" err="1">
                <a:solidFill>
                  <a:schemeClr val="dk1"/>
                </a:solidFill>
                <a:latin typeface="Arial"/>
                <a:ea typeface="Arial"/>
                <a:cs typeface="Arial"/>
                <a:sym typeface="Arial"/>
              </a:rPr>
              <a:t>modernslavery</a:t>
            </a:r>
            <a:r>
              <a:rPr lang="en-US" sz="1200" b="0" i="0" u="none" strike="noStrike" cap="none" dirty="0">
                <a:solidFill>
                  <a:schemeClr val="dk1"/>
                </a:solidFill>
                <a:latin typeface="Arial"/>
                <a:ea typeface="Arial"/>
                <a:cs typeface="Arial"/>
                <a:sym typeface="Arial"/>
              </a:rPr>
              <a:t>#!section=10</a:t>
            </a:r>
          </a:p>
          <a:p>
            <a:pPr marL="457200" marR="0" lvl="0" indent="-304800" algn="l" rtl="0">
              <a:spcBef>
                <a:spcPts val="0"/>
              </a:spcBef>
              <a:spcAft>
                <a:spcPts val="0"/>
              </a:spcAft>
              <a:buClr>
                <a:schemeClr val="dk1"/>
              </a:buClr>
              <a:buSzPts val="1200"/>
              <a:buFont typeface="Calibri"/>
              <a:buChar char="●"/>
            </a:pPr>
            <a:r>
              <a:rPr lang="en-US" sz="1200" b="0" i="0" u="none" strike="noStrike" cap="none" dirty="0">
                <a:solidFill>
                  <a:schemeClr val="dk1"/>
                </a:solidFill>
                <a:latin typeface="Arial"/>
                <a:ea typeface="Arial"/>
                <a:cs typeface="Arial"/>
                <a:sym typeface="Arial"/>
              </a:rPr>
              <a:t>4.8 million people are forced into sexual exploitation</a:t>
            </a: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p:txBody>
      </p:sp>
      <p:sp>
        <p:nvSpPr>
          <p:cNvPr id="137" name="Google Shape;137;p6:notes"/>
          <p:cNvSpPr txBox="1">
            <a:spLocks noGrp="1"/>
          </p:cNvSpPr>
          <p:nvPr>
            <p:ph type="sldNum" idx="12"/>
          </p:nvPr>
        </p:nvSpPr>
        <p:spPr>
          <a:xfrm>
            <a:off x="3888212" y="9494931"/>
            <a:ext cx="2974551" cy="501557"/>
          </a:xfrm>
          <a:prstGeom prst="rect">
            <a:avLst/>
          </a:prstGeom>
          <a:noFill/>
          <a:ln>
            <a:noFill/>
          </a:ln>
        </p:spPr>
        <p:txBody>
          <a:bodyPr spcFirstLastPara="1" wrap="square" lIns="96300" tIns="48125" rIns="96300" bIns="48125"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sz="1300" b="0" i="0" u="none" strike="noStrike" cap="none">
                <a:solidFill>
                  <a:schemeClr val="dk1"/>
                </a:solidFill>
                <a:latin typeface="Arial"/>
                <a:ea typeface="Arial"/>
                <a:cs typeface="Arial"/>
                <a:sym typeface="Arial"/>
              </a:rPr>
              <a:t>6</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433388" y="1249363"/>
            <a:ext cx="5999162"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6438" y="4810811"/>
            <a:ext cx="5491479" cy="3936117"/>
          </a:xfrm>
          <a:prstGeom prst="rect">
            <a:avLst/>
          </a:prstGeom>
          <a:noFill/>
          <a:ln>
            <a:noFill/>
          </a:ln>
        </p:spPr>
        <p:txBody>
          <a:bodyPr spcFirstLastPara="1" wrap="square" lIns="96300" tIns="96300" rIns="96300" bIns="963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Notes for Trainer:</a:t>
            </a: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292 million jobs statistic is from World Tourism Council.</a:t>
            </a: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115,140 victims of trafficking statistic is from COMBAT THB research conducted in 2014:</a:t>
            </a:r>
          </a:p>
          <a:p>
            <a:pPr marL="0" marR="0" lvl="1" indent="0" algn="l" rtl="0">
              <a:lnSpc>
                <a:spcPct val="100000"/>
              </a:lnSpc>
              <a:spcBef>
                <a:spcPts val="0"/>
              </a:spcBef>
              <a:spcAft>
                <a:spcPts val="0"/>
              </a:spcAft>
              <a:buClr>
                <a:srgbClr val="7F7F7F"/>
              </a:buClr>
              <a:buSzPts val="2000"/>
              <a:buFont typeface="Arial"/>
              <a:buNone/>
            </a:pPr>
            <a:r>
              <a:rPr lang="en-US" sz="2000" b="1" i="0" u="none" strike="noStrike" cap="none" dirty="0">
                <a:solidFill>
                  <a:srgbClr val="7F7F7F"/>
                </a:solidFill>
                <a:latin typeface="Arial"/>
                <a:ea typeface="Arial"/>
                <a:cs typeface="Arial"/>
                <a:sym typeface="Arial"/>
              </a:rPr>
              <a:t>	93,480</a:t>
            </a:r>
            <a:r>
              <a:rPr lang="en-US" sz="2000" b="0" i="0" u="none" strike="noStrike" cap="none" dirty="0">
                <a:solidFill>
                  <a:srgbClr val="7F7F7F"/>
                </a:solidFill>
                <a:latin typeface="Arial"/>
                <a:ea typeface="Arial"/>
                <a:cs typeface="Arial"/>
                <a:sym typeface="Arial"/>
              </a:rPr>
              <a:t> victims of sex trafficking in hotels</a:t>
            </a:r>
          </a:p>
          <a:p>
            <a:pPr marL="0" marR="0" lvl="1" indent="0" algn="l" rtl="0">
              <a:lnSpc>
                <a:spcPct val="100000"/>
              </a:lnSpc>
              <a:spcBef>
                <a:spcPts val="0"/>
              </a:spcBef>
              <a:spcAft>
                <a:spcPts val="0"/>
              </a:spcAft>
              <a:buClr>
                <a:srgbClr val="7F7F7F"/>
              </a:buClr>
              <a:buSzPts val="2000"/>
              <a:buFont typeface="Arial"/>
              <a:buNone/>
            </a:pPr>
            <a:r>
              <a:rPr lang="en-US" sz="2000" b="1" i="0" u="none" strike="noStrike" cap="none" dirty="0">
                <a:solidFill>
                  <a:srgbClr val="7F7F7F"/>
                </a:solidFill>
                <a:latin typeface="Arial"/>
                <a:ea typeface="Arial"/>
                <a:cs typeface="Arial"/>
                <a:sym typeface="Arial"/>
              </a:rPr>
              <a:t>	14,820</a:t>
            </a:r>
            <a:r>
              <a:rPr lang="en-US" sz="2000" b="0" i="0" u="none" strike="noStrike" cap="none" dirty="0">
                <a:solidFill>
                  <a:srgbClr val="7F7F7F"/>
                </a:solidFill>
                <a:latin typeface="Arial"/>
                <a:ea typeface="Arial"/>
                <a:cs typeface="Arial"/>
                <a:sym typeface="Arial"/>
              </a:rPr>
              <a:t> victims of forced </a:t>
            </a:r>
            <a:r>
              <a:rPr lang="en-US" sz="2000" b="0" i="0" u="none" strike="noStrike" cap="none" dirty="0" err="1">
                <a:solidFill>
                  <a:srgbClr val="7F7F7F"/>
                </a:solidFill>
                <a:latin typeface="Arial"/>
                <a:ea typeface="Arial"/>
                <a:cs typeface="Arial"/>
                <a:sym typeface="Arial"/>
              </a:rPr>
              <a:t>labour</a:t>
            </a:r>
            <a:r>
              <a:rPr lang="en-US" sz="2000" b="0" i="0" u="none" strike="noStrike" cap="none" dirty="0">
                <a:solidFill>
                  <a:srgbClr val="7F7F7F"/>
                </a:solidFill>
                <a:latin typeface="Arial"/>
                <a:ea typeface="Arial"/>
                <a:cs typeface="Arial"/>
                <a:sym typeface="Arial"/>
              </a:rPr>
              <a:t> in restaurant and bars</a:t>
            </a:r>
          </a:p>
          <a:p>
            <a:pPr marL="0" marR="0" lvl="1" indent="0" algn="l" rtl="0">
              <a:lnSpc>
                <a:spcPct val="100000"/>
              </a:lnSpc>
              <a:spcBef>
                <a:spcPts val="0"/>
              </a:spcBef>
              <a:spcAft>
                <a:spcPts val="0"/>
              </a:spcAft>
              <a:buClr>
                <a:srgbClr val="7F7F7F"/>
              </a:buClr>
              <a:buSzPts val="2000"/>
              <a:buFont typeface="Arial"/>
              <a:buNone/>
            </a:pPr>
            <a:r>
              <a:rPr lang="en-US" sz="2000" b="1" i="0" u="none" strike="noStrike" cap="none" dirty="0">
                <a:solidFill>
                  <a:srgbClr val="7F7F7F"/>
                </a:solidFill>
                <a:latin typeface="Arial"/>
                <a:ea typeface="Arial"/>
                <a:cs typeface="Arial"/>
                <a:sym typeface="Arial"/>
              </a:rPr>
              <a:t>	6,840</a:t>
            </a:r>
            <a:r>
              <a:rPr lang="en-US" sz="2000" b="0" i="0" u="none" strike="noStrike" cap="none" dirty="0">
                <a:solidFill>
                  <a:srgbClr val="7F7F7F"/>
                </a:solidFill>
                <a:latin typeface="Arial"/>
                <a:ea typeface="Arial"/>
                <a:cs typeface="Arial"/>
                <a:sym typeface="Arial"/>
              </a:rPr>
              <a:t> victims of forced </a:t>
            </a:r>
            <a:r>
              <a:rPr lang="en-US" sz="2000" b="0" i="0" u="none" strike="noStrike" cap="none" dirty="0" err="1">
                <a:solidFill>
                  <a:srgbClr val="7F7F7F"/>
                </a:solidFill>
                <a:latin typeface="Arial"/>
                <a:ea typeface="Arial"/>
                <a:cs typeface="Arial"/>
                <a:sym typeface="Arial"/>
              </a:rPr>
              <a:t>labour</a:t>
            </a:r>
            <a:r>
              <a:rPr lang="en-US" sz="2000" b="0" i="0" u="none" strike="noStrike" cap="none" dirty="0">
                <a:solidFill>
                  <a:srgbClr val="7F7F7F"/>
                </a:solidFill>
                <a:latin typeface="Arial"/>
                <a:ea typeface="Arial"/>
                <a:cs typeface="Arial"/>
                <a:sym typeface="Arial"/>
              </a:rPr>
              <a:t> in hotels</a:t>
            </a:r>
          </a:p>
          <a:p>
            <a:pPr marL="0" marR="0" lvl="1" indent="0" algn="l" rtl="0">
              <a:lnSpc>
                <a:spcPct val="100000"/>
              </a:lnSpc>
              <a:spcBef>
                <a:spcPts val="0"/>
              </a:spcBef>
              <a:spcAft>
                <a:spcPts val="0"/>
              </a:spcAft>
              <a:buClr>
                <a:srgbClr val="7F7F7F"/>
              </a:buClr>
              <a:buSzPts val="2000"/>
              <a:buFont typeface="Arial"/>
              <a:buNone/>
            </a:pPr>
            <a:endParaRPr lang="en-US" sz="2000" b="0" i="0" u="none" strike="noStrike" cap="none" dirty="0">
              <a:solidFill>
                <a:srgbClr val="7F7F7F"/>
              </a:solidFill>
              <a:latin typeface="Arial"/>
              <a:ea typeface="Arial"/>
              <a:cs typeface="Arial"/>
              <a:sym typeface="Arial"/>
            </a:endParaRPr>
          </a:p>
          <a:p>
            <a:pPr marL="0" marR="0" lvl="1" indent="0" algn="l" rtl="0">
              <a:lnSpc>
                <a:spcPct val="100000"/>
              </a:lnSpc>
              <a:spcBef>
                <a:spcPts val="0"/>
              </a:spcBef>
              <a:spcAft>
                <a:spcPts val="0"/>
              </a:spcAft>
              <a:buClr>
                <a:srgbClr val="7F7F7F"/>
              </a:buClr>
              <a:buSzPts val="2000"/>
              <a:buFont typeface="Arial"/>
              <a:buNone/>
            </a:pPr>
            <a:r>
              <a:rPr lang="en-US" sz="2000" b="0" i="0" u="none" strike="noStrike" cap="none" dirty="0">
                <a:solidFill>
                  <a:srgbClr val="7F7F7F"/>
                </a:solidFill>
                <a:latin typeface="Arial"/>
                <a:ea typeface="Arial"/>
                <a:cs typeface="Arial"/>
                <a:sym typeface="Arial"/>
              </a:rPr>
              <a:t>Reasons for risk levels:</a:t>
            </a:r>
          </a:p>
          <a:p>
            <a:pPr marL="457200" marR="0" lvl="1" indent="-457200" algn="l" rtl="0">
              <a:lnSpc>
                <a:spcPct val="100000"/>
              </a:lnSpc>
              <a:spcBef>
                <a:spcPts val="0"/>
              </a:spcBef>
              <a:spcAft>
                <a:spcPts val="0"/>
              </a:spcAft>
              <a:buClr>
                <a:srgbClr val="7F7F7F"/>
              </a:buClr>
              <a:buSzPts val="2000"/>
              <a:buFont typeface="Arial"/>
              <a:buAutoNum type="arabicPeriod"/>
            </a:pPr>
            <a:r>
              <a:rPr lang="en-US" sz="2000" b="0" i="0" u="none" strike="noStrike" cap="none" dirty="0">
                <a:solidFill>
                  <a:srgbClr val="7F7F7F"/>
                </a:solidFill>
                <a:latin typeface="Arial"/>
                <a:ea typeface="Arial"/>
                <a:cs typeface="Arial"/>
                <a:sym typeface="Arial"/>
              </a:rPr>
              <a:t>There is a high reliance on subcontractors and agency </a:t>
            </a:r>
            <a:r>
              <a:rPr lang="en-US" sz="2000" b="0" i="0" u="none" strike="noStrike" cap="none" dirty="0" err="1">
                <a:solidFill>
                  <a:srgbClr val="7F7F7F"/>
                </a:solidFill>
                <a:latin typeface="Arial"/>
                <a:ea typeface="Arial"/>
                <a:cs typeface="Arial"/>
                <a:sym typeface="Arial"/>
              </a:rPr>
              <a:t>labour</a:t>
            </a:r>
            <a:r>
              <a:rPr lang="en-US" sz="2000" b="0" i="0" u="none" strike="noStrike" cap="none" dirty="0">
                <a:solidFill>
                  <a:srgbClr val="7F7F7F"/>
                </a:solidFill>
                <a:latin typeface="Arial"/>
                <a:ea typeface="Arial"/>
                <a:cs typeface="Arial"/>
                <a:sym typeface="Arial"/>
              </a:rPr>
              <a:t> which makes employment relationships less clear</a:t>
            </a:r>
            <a:r>
              <a:rPr lang="en-US" sz="1200" b="0" i="0" u="none" strike="noStrike" cap="none" dirty="0">
                <a:solidFill>
                  <a:schemeClr val="dk1"/>
                </a:solidFill>
                <a:latin typeface="Arial"/>
                <a:ea typeface="Arial"/>
                <a:cs typeface="Arial"/>
                <a:sym typeface="Arial"/>
              </a:rPr>
              <a:t>; the industry is heavily franchised and there may be little interaction between brand, owner, operator; the is minimal regulatory oversight. This results in worker welfare being ignored.</a:t>
            </a:r>
          </a:p>
          <a:p>
            <a:pPr marL="457200" marR="0" lvl="1" indent="-457200" algn="l" rtl="0">
              <a:lnSpc>
                <a:spcPct val="100000"/>
              </a:lnSpc>
              <a:spcBef>
                <a:spcPts val="0"/>
              </a:spcBef>
              <a:spcAft>
                <a:spcPts val="0"/>
              </a:spcAft>
              <a:buClr>
                <a:srgbClr val="7F7F7F"/>
              </a:buClr>
              <a:buSzPts val="2000"/>
              <a:buFont typeface="Arial"/>
              <a:buAutoNum type="arabicPeriod"/>
            </a:pPr>
            <a:r>
              <a:rPr lang="en-US" sz="1200" b="0" i="0" u="none" strike="noStrike" cap="none" dirty="0">
                <a:solidFill>
                  <a:schemeClr val="dk1"/>
                </a:solidFill>
                <a:latin typeface="Arial"/>
                <a:ea typeface="Arial"/>
                <a:cs typeface="Arial"/>
                <a:sym typeface="Arial"/>
              </a:rPr>
              <a:t>This is a </a:t>
            </a:r>
            <a:r>
              <a:rPr lang="en-US" sz="1200" b="0" i="0" u="none" strike="noStrike" cap="none" dirty="0" err="1">
                <a:solidFill>
                  <a:schemeClr val="dk1"/>
                </a:solidFill>
                <a:latin typeface="Arial"/>
                <a:ea typeface="Arial"/>
                <a:cs typeface="Arial"/>
                <a:sym typeface="Arial"/>
              </a:rPr>
              <a:t>labour</a:t>
            </a:r>
            <a:r>
              <a:rPr lang="en-US" sz="1200" b="0" i="0" u="none" strike="noStrike" cap="none" dirty="0">
                <a:solidFill>
                  <a:schemeClr val="dk1"/>
                </a:solidFill>
                <a:latin typeface="Arial"/>
                <a:ea typeface="Arial"/>
                <a:cs typeface="Arial"/>
                <a:sym typeface="Arial"/>
              </a:rPr>
              <a:t> intensive industry with seasonal fluctuations in </a:t>
            </a:r>
            <a:r>
              <a:rPr lang="en-US" sz="1200" b="0" i="0" u="none" strike="noStrike" cap="none" dirty="0" err="1">
                <a:solidFill>
                  <a:schemeClr val="dk1"/>
                </a:solidFill>
                <a:latin typeface="Arial"/>
                <a:ea typeface="Arial"/>
                <a:cs typeface="Arial"/>
                <a:sym typeface="Arial"/>
              </a:rPr>
              <a:t>labour</a:t>
            </a:r>
            <a:r>
              <a:rPr lang="en-US" sz="1200" b="0" i="0" u="none" strike="noStrike" cap="none" dirty="0">
                <a:solidFill>
                  <a:schemeClr val="dk1"/>
                </a:solidFill>
                <a:latin typeface="Arial"/>
                <a:ea typeface="Arial"/>
                <a:cs typeface="Arial"/>
                <a:sym typeface="Arial"/>
              </a:rPr>
              <a:t> requirements. This results in reduced wages and increased contract flexibility (e.g. many workers are set up as “self-employed”, 19% of the industry are on </a:t>
            </a:r>
            <a:r>
              <a:rPr lang="en-US" sz="1200" b="0" i="0" u="none" strike="noStrike" cap="none" dirty="0" err="1">
                <a:solidFill>
                  <a:schemeClr val="dk1"/>
                </a:solidFill>
                <a:latin typeface="Arial"/>
                <a:ea typeface="Arial"/>
                <a:cs typeface="Arial"/>
                <a:sym typeface="Arial"/>
              </a:rPr>
              <a:t>zero-hour</a:t>
            </a:r>
            <a:r>
              <a:rPr lang="en-US" sz="1200" b="0" i="0" u="none" strike="noStrike" cap="none" dirty="0">
                <a:solidFill>
                  <a:schemeClr val="dk1"/>
                </a:solidFill>
                <a:latin typeface="Arial"/>
                <a:ea typeface="Arial"/>
                <a:cs typeface="Arial"/>
                <a:sym typeface="Arial"/>
              </a:rPr>
              <a:t> contracts, there is chronic underpayment of national minimum wage and only 3.3% of workers are members of a union).</a:t>
            </a:r>
          </a:p>
          <a:p>
            <a:pPr marL="457200" marR="0" lvl="1" indent="-457200" algn="l" rtl="0">
              <a:lnSpc>
                <a:spcPct val="100000"/>
              </a:lnSpc>
              <a:spcBef>
                <a:spcPts val="0"/>
              </a:spcBef>
              <a:spcAft>
                <a:spcPts val="0"/>
              </a:spcAft>
              <a:buClr>
                <a:srgbClr val="7F7F7F"/>
              </a:buClr>
              <a:buSzPts val="2000"/>
              <a:buFont typeface="Arial"/>
              <a:buAutoNum type="arabicPeriod"/>
            </a:pPr>
            <a:r>
              <a:rPr lang="en-US" sz="1200" b="0" i="0" u="none" strike="noStrike" cap="none" dirty="0">
                <a:solidFill>
                  <a:schemeClr val="dk1"/>
                </a:solidFill>
                <a:latin typeface="Arial"/>
                <a:ea typeface="Arial"/>
                <a:cs typeface="Arial"/>
                <a:sym typeface="Arial"/>
              </a:rPr>
              <a:t>Low-skilled jobs often involve long hours and high competition. Shift/night work is common. As is temporary and part-time work. A lot of work is done by women and migrants who face vulnerabilities to modern slavery.</a:t>
            </a:r>
          </a:p>
          <a:p>
            <a:pPr marL="0" marR="0" lvl="1" indent="0" algn="l" rtl="0">
              <a:lnSpc>
                <a:spcPct val="100000"/>
              </a:lnSpc>
              <a:spcBef>
                <a:spcPts val="0"/>
              </a:spcBef>
              <a:spcAft>
                <a:spcPts val="0"/>
              </a:spcAft>
              <a:buClr>
                <a:srgbClr val="7F7F7F"/>
              </a:buClr>
              <a:buSzPts val="2000"/>
              <a:buFont typeface="Arial"/>
              <a:buNone/>
            </a:pPr>
            <a:r>
              <a:rPr lang="en-US" sz="2000" b="0" i="0" u="none" strike="noStrike" cap="none" dirty="0">
                <a:solidFill>
                  <a:srgbClr val="7F7F7F"/>
                </a:solidFill>
                <a:latin typeface="Arial"/>
                <a:ea typeface="Arial"/>
                <a:cs typeface="Arial"/>
                <a:sym typeface="Arial"/>
              </a:rPr>
              <a:t>Source: https://</a:t>
            </a:r>
            <a:r>
              <a:rPr lang="en-US" sz="2000" b="0" i="0" u="none" strike="noStrike" cap="none" dirty="0" err="1">
                <a:solidFill>
                  <a:srgbClr val="7F7F7F"/>
                </a:solidFill>
                <a:latin typeface="Arial"/>
                <a:ea typeface="Arial"/>
                <a:cs typeface="Arial"/>
                <a:sym typeface="Arial"/>
              </a:rPr>
              <a:t>shivafoundation.org.uk</a:t>
            </a:r>
            <a:r>
              <a:rPr lang="en-US" sz="2000" b="0" i="0" u="none" strike="noStrike" cap="none" dirty="0">
                <a:solidFill>
                  <a:srgbClr val="7F7F7F"/>
                </a:solidFill>
                <a:latin typeface="Arial"/>
                <a:ea typeface="Arial"/>
                <a:cs typeface="Arial"/>
                <a:sym typeface="Arial"/>
              </a:rPr>
              <a:t>/hospitality-a-high-risk-industry-for-</a:t>
            </a:r>
            <a:r>
              <a:rPr lang="en-US" sz="2000" b="0" i="0" u="none" strike="noStrike" cap="none" dirty="0" err="1">
                <a:solidFill>
                  <a:srgbClr val="7F7F7F"/>
                </a:solidFill>
                <a:latin typeface="Arial"/>
                <a:ea typeface="Arial"/>
                <a:cs typeface="Arial"/>
                <a:sym typeface="Arial"/>
              </a:rPr>
              <a:t>labour</a:t>
            </a:r>
            <a:r>
              <a:rPr lang="en-US" sz="2000" b="0" i="0" u="none" strike="noStrike" cap="none" dirty="0">
                <a:solidFill>
                  <a:srgbClr val="7F7F7F"/>
                </a:solidFill>
                <a:latin typeface="Arial"/>
                <a:ea typeface="Arial"/>
                <a:cs typeface="Arial"/>
                <a:sym typeface="Arial"/>
              </a:rPr>
              <a:t>-exploitation/</a:t>
            </a: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p:txBody>
      </p:sp>
      <p:sp>
        <p:nvSpPr>
          <p:cNvPr id="144" name="Google Shape;144;p7:notes"/>
          <p:cNvSpPr txBox="1">
            <a:spLocks noGrp="1"/>
          </p:cNvSpPr>
          <p:nvPr>
            <p:ph type="sldNum" idx="12"/>
          </p:nvPr>
        </p:nvSpPr>
        <p:spPr>
          <a:xfrm>
            <a:off x="3888212" y="9494931"/>
            <a:ext cx="2974551" cy="501557"/>
          </a:xfrm>
          <a:prstGeom prst="rect">
            <a:avLst/>
          </a:prstGeom>
          <a:noFill/>
          <a:ln>
            <a:noFill/>
          </a:ln>
        </p:spPr>
        <p:txBody>
          <a:bodyPr spcFirstLastPara="1" wrap="square" lIns="96300" tIns="48125" rIns="96300" bIns="48125"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sz="1300" b="0" i="0" u="none" strike="noStrike" cap="none">
                <a:solidFill>
                  <a:schemeClr val="dk1"/>
                </a:solidFill>
                <a:latin typeface="Arial"/>
                <a:ea typeface="Arial"/>
                <a:cs typeface="Arial"/>
                <a:sym typeface="Arial"/>
              </a:rPr>
              <a:t>7</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433388" y="1249363"/>
            <a:ext cx="5999162"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8:notes"/>
          <p:cNvSpPr txBox="1">
            <a:spLocks noGrp="1"/>
          </p:cNvSpPr>
          <p:nvPr>
            <p:ph type="body" idx="1"/>
          </p:nvPr>
        </p:nvSpPr>
        <p:spPr>
          <a:xfrm>
            <a:off x="686438" y="4810811"/>
            <a:ext cx="5491479" cy="3936117"/>
          </a:xfrm>
          <a:prstGeom prst="rect">
            <a:avLst/>
          </a:prstGeom>
          <a:noFill/>
          <a:ln>
            <a:noFill/>
          </a:ln>
        </p:spPr>
        <p:txBody>
          <a:bodyPr spcFirstLastPara="1" wrap="square" lIns="96300" tIns="96300" rIns="96300" bIns="963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Notes to Trainer:</a:t>
            </a: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Explain the main ways the hospitality industry is vulnerable to risk of modern slavery.</a:t>
            </a: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cap="none" dirty="0">
                <a:solidFill>
                  <a:srgbClr val="7F7F7F"/>
                </a:solidFill>
                <a:latin typeface="Arial"/>
                <a:ea typeface="Arial"/>
                <a:cs typeface="Arial"/>
                <a:sym typeface="Arial"/>
              </a:rPr>
              <a:t>Staff, in particular those recruited or subcontracted via unscrupulous agencies, can be victims of bonded or forced </a:t>
            </a:r>
            <a:r>
              <a:rPr lang="en-US" sz="1200" b="0" i="0" u="none" strike="noStrike" cap="none" dirty="0" err="1">
                <a:solidFill>
                  <a:srgbClr val="7F7F7F"/>
                </a:solidFill>
                <a:latin typeface="Arial"/>
                <a:ea typeface="Arial"/>
                <a:cs typeface="Arial"/>
                <a:sym typeface="Arial"/>
              </a:rPr>
              <a:t>labour</a:t>
            </a:r>
            <a:r>
              <a:rPr lang="en-US" sz="1200" b="0" i="0" u="none" strike="noStrike" cap="none" dirty="0">
                <a:solidFill>
                  <a:srgbClr val="7F7F7F"/>
                </a:solidFill>
                <a:latin typeface="Arial"/>
                <a:ea typeface="Arial"/>
                <a:cs typeface="Arial"/>
                <a:sym typeface="Arial"/>
              </a:rPr>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sz="1200" b="0" i="0" u="none" strike="noStrike" cap="none" dirty="0">
              <a:solidFill>
                <a:srgbClr val="7F7F7F"/>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cap="none" dirty="0">
                <a:solidFill>
                  <a:srgbClr val="7F7F7F"/>
                </a:solidFill>
                <a:latin typeface="Arial"/>
                <a:ea typeface="Arial"/>
                <a:cs typeface="Arial"/>
                <a:sym typeface="Arial"/>
              </a:rPr>
              <a:t>For hotels: Their use can be for sexual exploitation of children and adults and domestic servitude.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000" b="0" i="0" u="none" strike="noStrike" cap="none" dirty="0">
                <a:solidFill>
                  <a:srgbClr val="7F7F7F"/>
                </a:solidFill>
                <a:latin typeface="Arial"/>
                <a:ea typeface="Arial"/>
                <a:cs typeface="Arial"/>
                <a:sym typeface="Arial"/>
              </a:rPr>
              <a:t>Products and services supplied to the business might be produced by forced or bonded </a:t>
            </a:r>
            <a:r>
              <a:rPr lang="en-US" sz="1000" b="0" i="0" u="none" strike="noStrike" cap="none" dirty="0" err="1">
                <a:solidFill>
                  <a:srgbClr val="7F7F7F"/>
                </a:solidFill>
                <a:latin typeface="Arial"/>
                <a:ea typeface="Arial"/>
                <a:cs typeface="Arial"/>
                <a:sym typeface="Arial"/>
              </a:rPr>
              <a:t>labour</a:t>
            </a:r>
            <a:r>
              <a:rPr lang="en-US" sz="1000" b="0" i="0" u="none" strike="noStrike" cap="none" dirty="0">
                <a:solidFill>
                  <a:srgbClr val="7F7F7F"/>
                </a:solidFill>
                <a:latin typeface="Arial"/>
                <a:ea typeface="Arial"/>
                <a:cs typeface="Arial"/>
                <a:sym typeface="Arial"/>
              </a:rPr>
              <a:t>, </a:t>
            </a:r>
            <a:r>
              <a:rPr lang="en-US" sz="1000" b="0" i="0" u="none" strike="noStrike" cap="none" dirty="0" err="1">
                <a:solidFill>
                  <a:srgbClr val="7F7F7F"/>
                </a:solidFill>
                <a:latin typeface="Arial"/>
                <a:ea typeface="Arial"/>
                <a:cs typeface="Arial"/>
                <a:sym typeface="Arial"/>
              </a:rPr>
              <a:t>labour</a:t>
            </a:r>
            <a:r>
              <a:rPr lang="en-US" sz="1000" b="0" i="0" u="none" strike="noStrike" cap="none" dirty="0">
                <a:solidFill>
                  <a:srgbClr val="7F7F7F"/>
                </a:solidFill>
                <a:latin typeface="Arial"/>
                <a:ea typeface="Arial"/>
                <a:cs typeface="Arial"/>
                <a:sym typeface="Arial"/>
              </a:rPr>
              <a:t> exploitation and unethical </a:t>
            </a:r>
            <a:r>
              <a:rPr lang="en-US" sz="1000" b="0" i="0" u="none" strike="noStrike" cap="none" dirty="0" err="1">
                <a:solidFill>
                  <a:srgbClr val="7F7F7F"/>
                </a:solidFill>
                <a:latin typeface="Arial"/>
                <a:ea typeface="Arial"/>
                <a:cs typeface="Arial"/>
                <a:sym typeface="Arial"/>
              </a:rPr>
              <a:t>labour</a:t>
            </a:r>
            <a:r>
              <a:rPr lang="en-US" sz="1000" b="0" i="0" u="none" strike="noStrike" cap="none" dirty="0">
                <a:solidFill>
                  <a:srgbClr val="7F7F7F"/>
                </a:solidFill>
                <a:latin typeface="Arial"/>
                <a:ea typeface="Arial"/>
                <a:cs typeface="Arial"/>
                <a:sym typeface="Arial"/>
              </a:rPr>
              <a:t> practices.</a:t>
            </a: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p:txBody>
      </p:sp>
      <p:sp>
        <p:nvSpPr>
          <p:cNvPr id="154" name="Google Shape;154;p8:notes"/>
          <p:cNvSpPr txBox="1">
            <a:spLocks noGrp="1"/>
          </p:cNvSpPr>
          <p:nvPr>
            <p:ph type="sldNum" idx="12"/>
          </p:nvPr>
        </p:nvSpPr>
        <p:spPr>
          <a:xfrm>
            <a:off x="3888212" y="9494931"/>
            <a:ext cx="2974551" cy="501557"/>
          </a:xfrm>
          <a:prstGeom prst="rect">
            <a:avLst/>
          </a:prstGeom>
          <a:noFill/>
          <a:ln>
            <a:noFill/>
          </a:ln>
        </p:spPr>
        <p:txBody>
          <a:bodyPr spcFirstLastPara="1" wrap="square" lIns="96300" tIns="48125" rIns="96300" bIns="48125"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sz="1300" b="0" i="0" u="none" strike="noStrike" cap="none">
                <a:solidFill>
                  <a:schemeClr val="dk1"/>
                </a:solidFill>
                <a:latin typeface="Arial"/>
                <a:ea typeface="Arial"/>
                <a:cs typeface="Arial"/>
                <a:sym typeface="Arial"/>
              </a:rPr>
              <a:t>8</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a:spLocks noGrp="1" noRot="1" noChangeAspect="1"/>
          </p:cNvSpPr>
          <p:nvPr>
            <p:ph type="sldImg" idx="2"/>
          </p:nvPr>
        </p:nvSpPr>
        <p:spPr>
          <a:xfrm>
            <a:off x="433388" y="1249363"/>
            <a:ext cx="5999162"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9:notes"/>
          <p:cNvSpPr txBox="1">
            <a:spLocks noGrp="1"/>
          </p:cNvSpPr>
          <p:nvPr>
            <p:ph type="body" idx="1"/>
          </p:nvPr>
        </p:nvSpPr>
        <p:spPr>
          <a:xfrm>
            <a:off x="686438" y="4810811"/>
            <a:ext cx="5491479" cy="3936117"/>
          </a:xfrm>
          <a:prstGeom prst="rect">
            <a:avLst/>
          </a:prstGeom>
          <a:noFill/>
          <a:ln>
            <a:noFill/>
          </a:ln>
        </p:spPr>
        <p:txBody>
          <a:bodyPr spcFirstLastPara="1" wrap="square" lIns="96300" tIns="96300" rIns="96300" bIns="963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Noes to Trainer:</a:t>
            </a: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Arial"/>
                <a:ea typeface="Arial"/>
                <a:cs typeface="Arial"/>
                <a:sym typeface="Arial"/>
              </a:rPr>
              <a:t>Add further detail to each of the ways modern slavery can manifest: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cap="none"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latin typeface="Arial"/>
                <a:ea typeface="Arial"/>
                <a:cs typeface="Arial"/>
                <a:sym typeface="Arial"/>
              </a:rPr>
              <a:t>Charging a recruitment fee: W</a:t>
            </a:r>
            <a:r>
              <a:rPr lang="en-US" dirty="0"/>
              <a:t>orkers (especially migrant workers) are asked to pay fees to agencies and brokers for recruitment and placement in jobs abroad. These fees may cover costs including the recruitment itself, travel, visa and administrative costs, and often other unspecified ‘fees’ and ‘service charges’. These fees are often substantial and are sometimes set up as loans with high rates of compound interest. (</a:t>
            </a:r>
            <a:r>
              <a:rPr lang="en-US" sz="1200" b="0" i="0" u="none" strike="noStrike" kern="1200" cap="none" dirty="0">
                <a:solidFill>
                  <a:schemeClr val="tx1"/>
                </a:solidFill>
                <a:effectLst/>
                <a:latin typeface="Calibri"/>
                <a:ea typeface="Calibri"/>
                <a:cs typeface="Calibri"/>
                <a:sym typeface="Calibri"/>
              </a:rPr>
              <a:t>The </a:t>
            </a:r>
            <a:r>
              <a:rPr lang="en-US" sz="1200" b="1" i="0" u="none" strike="noStrike" kern="1200" cap="none" dirty="0">
                <a:solidFill>
                  <a:schemeClr val="tx1"/>
                </a:solidFill>
                <a:effectLst/>
                <a:latin typeface="Calibri"/>
                <a:ea typeface="Calibri"/>
                <a:cs typeface="Calibri"/>
                <a:sym typeface="Calibri"/>
              </a:rPr>
              <a:t>Institute for Human Rights and Business</a:t>
            </a:r>
            <a:r>
              <a:rPr lang="en-US" sz="1200" b="0" i="0" u="none" strike="noStrike" kern="1200" cap="none" dirty="0">
                <a:solidFill>
                  <a:schemeClr val="tx1"/>
                </a:solidFill>
                <a:effectLst/>
                <a:latin typeface="Calibri"/>
                <a:ea typeface="Calibri"/>
                <a:cs typeface="Calibri"/>
                <a:sym typeface="Calibri"/>
              </a:rPr>
              <a:t> (</a:t>
            </a:r>
            <a:r>
              <a:rPr lang="en-US" sz="1200" b="1" i="0" u="none" strike="noStrike" kern="1200" cap="none" dirty="0">
                <a:solidFill>
                  <a:schemeClr val="tx1"/>
                </a:solidFill>
                <a:effectLst/>
                <a:latin typeface="Calibri"/>
                <a:ea typeface="Calibri"/>
                <a:cs typeface="Calibri"/>
                <a:sym typeface="Calibri"/>
              </a:rPr>
              <a:t>IHRB</a:t>
            </a:r>
            <a:r>
              <a:rPr lang="en-US" sz="1200" b="0" i="0" u="none" strike="noStrike" kern="1200" cap="none" dirty="0">
                <a:solidFill>
                  <a:schemeClr val="tx1"/>
                </a:solidFill>
                <a:effectLst/>
                <a:latin typeface="Calibri"/>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tx1"/>
              </a:solidFill>
              <a:effectLst/>
              <a:latin typeface="Calibri"/>
              <a:ea typeface="Calibri"/>
              <a:cs typeface="Calibri"/>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Calibri"/>
                <a:ea typeface="Calibri"/>
                <a:cs typeface="Calibri"/>
                <a:sym typeface="Arial"/>
              </a:rPr>
              <a:t>Contract deception: </a:t>
            </a:r>
            <a:r>
              <a:rPr lang="en-US" dirty="0"/>
              <a:t>This indicator conveys false promises about the hours and/or number of days to be worked and/or the working environment (ILO)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tx1"/>
              </a:solidFill>
              <a:effectLst/>
              <a:latin typeface="Calibri"/>
              <a:ea typeface="Calibri"/>
              <a:cs typeface="Calibri"/>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Calibri"/>
                <a:ea typeface="Calibri"/>
                <a:cs typeface="Calibri"/>
                <a:sym typeface="Arial"/>
              </a:rPr>
              <a:t>Wages and benefits: </a:t>
            </a:r>
            <a:r>
              <a:rPr lang="en-US" dirty="0"/>
              <a:t>This indicator reveals the nature of deception concerning the right to keep to wages and/or the amount that the individual is paid. It also includes excessive deductions of wages for food or lodgings, or monetary penalties for fraudulent reasons. (ILO)</a:t>
            </a:r>
            <a:endParaRPr lang="en-US" sz="1200" b="0" i="0" u="none" strike="noStrike" kern="1200" cap="none" dirty="0">
              <a:solidFill>
                <a:schemeClr val="tx1"/>
              </a:solidFill>
              <a:effectLst/>
              <a:latin typeface="Calibri"/>
              <a:ea typeface="Calibri"/>
              <a:cs typeface="Calibri"/>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tx1"/>
              </a:solidFill>
              <a:effectLst/>
              <a:latin typeface="Calibri"/>
              <a:ea typeface="Calibri"/>
              <a:cs typeface="Calibri"/>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Calibri"/>
                <a:ea typeface="Calibri"/>
                <a:cs typeface="Calibri"/>
                <a:sym typeface="Arial"/>
              </a:rPr>
              <a:t>Retention of ID documents: </a:t>
            </a:r>
            <a:r>
              <a:rPr lang="en-US" dirty="0"/>
              <a:t>Coercion at the point of recruitment, transfer, or transportation through the means of confiscation of documents relating to both identity and/ or travel documents  (ILO)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tx1"/>
              </a:solidFill>
              <a:effectLst/>
              <a:latin typeface="Calibri"/>
              <a:ea typeface="Calibri"/>
              <a:cs typeface="Calibri"/>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Calibri"/>
                <a:ea typeface="Calibri"/>
                <a:cs typeface="Calibri"/>
                <a:sym typeface="Arial"/>
              </a:rPr>
              <a:t>Worker living conditions: </a:t>
            </a:r>
            <a:r>
              <a:rPr lang="en-US" dirty="0"/>
              <a:t>It includes that the individual was deceived about his/her freedom to choose the location, type of lodgings or deceived to the quality of the lodgings, in particular the lack of privacy. It also includes the lack of access to health care (ILO)</a:t>
            </a: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US" sz="1200" b="1" i="0" u="none" strike="noStrike" cap="none" dirty="0">
                <a:solidFill>
                  <a:schemeClr val="dk1"/>
                </a:solidFill>
                <a:latin typeface="Arial"/>
                <a:ea typeface="Arial"/>
                <a:cs typeface="Arial"/>
                <a:sym typeface="Arial"/>
              </a:rPr>
              <a:t>Exploitation happens on a continuum – it accounts for all situations that stray from “decent work”, from </a:t>
            </a:r>
            <a:r>
              <a:rPr lang="en-US" sz="1200" b="1" i="0" u="none" strike="noStrike" cap="none" dirty="0" err="1">
                <a:solidFill>
                  <a:schemeClr val="dk1"/>
                </a:solidFill>
                <a:latin typeface="Arial"/>
                <a:ea typeface="Arial"/>
                <a:cs typeface="Arial"/>
                <a:sym typeface="Arial"/>
              </a:rPr>
              <a:t>labour</a:t>
            </a:r>
            <a:r>
              <a:rPr lang="en-US" sz="1200" b="1" i="0" u="none" strike="noStrike" cap="none" dirty="0">
                <a:solidFill>
                  <a:schemeClr val="dk1"/>
                </a:solidFill>
                <a:latin typeface="Arial"/>
                <a:ea typeface="Arial"/>
                <a:cs typeface="Arial"/>
                <a:sym typeface="Arial"/>
              </a:rPr>
              <a:t> market infringements and abuse all the way to more sever forms of exploitation. </a:t>
            </a:r>
            <a:r>
              <a:rPr lang="en-US" sz="1200" b="0" i="0" u="none" strike="noStrike" cap="none" dirty="0">
                <a:solidFill>
                  <a:schemeClr val="dk1"/>
                </a:solidFill>
                <a:latin typeface="Arial"/>
                <a:ea typeface="Arial"/>
                <a:cs typeface="Arial"/>
                <a:sym typeface="Arial"/>
              </a:rPr>
              <a:t>It’s important to be aware of all types of exploitation as it can be an indicator of something more severe taking place.</a:t>
            </a:r>
            <a:endParaRPr lang="en-US" sz="12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Arial"/>
              <a:ea typeface="Arial"/>
              <a:cs typeface="Arial"/>
              <a:sym typeface="Arial"/>
            </a:endParaRPr>
          </a:p>
        </p:txBody>
      </p:sp>
      <p:sp>
        <p:nvSpPr>
          <p:cNvPr id="161" name="Google Shape;161;p9:notes"/>
          <p:cNvSpPr txBox="1">
            <a:spLocks noGrp="1"/>
          </p:cNvSpPr>
          <p:nvPr>
            <p:ph type="sldNum" idx="12"/>
          </p:nvPr>
        </p:nvSpPr>
        <p:spPr>
          <a:xfrm>
            <a:off x="3888212" y="9494931"/>
            <a:ext cx="2974551" cy="501557"/>
          </a:xfrm>
          <a:prstGeom prst="rect">
            <a:avLst/>
          </a:prstGeom>
          <a:noFill/>
          <a:ln>
            <a:noFill/>
          </a:ln>
        </p:spPr>
        <p:txBody>
          <a:bodyPr spcFirstLastPara="1" wrap="square" lIns="96300" tIns="48125" rIns="96300" bIns="48125" anchor="b" anchorCtr="0">
            <a:noAutofit/>
          </a:bodyPr>
          <a:lstStyle/>
          <a:p>
            <a:pPr marL="0" marR="0" lvl="0" indent="0" algn="r" rtl="0">
              <a:lnSpc>
                <a:spcPct val="100000"/>
              </a:lnSpc>
              <a:spcBef>
                <a:spcPts val="0"/>
              </a:spcBef>
              <a:spcAft>
                <a:spcPts val="0"/>
              </a:spcAft>
              <a:buClr>
                <a:schemeClr val="dk1"/>
              </a:buClr>
              <a:buSzPts val="325"/>
              <a:buFont typeface="Calibri"/>
              <a:buNone/>
            </a:pPr>
            <a:fld id="{00000000-1234-1234-1234-123412341234}" type="slidenum">
              <a:rPr lang="en-US" sz="1300" b="0" i="0" u="none" strike="noStrike" cap="none">
                <a:solidFill>
                  <a:schemeClr val="dk1"/>
                </a:solidFill>
                <a:latin typeface="Arial"/>
                <a:ea typeface="Arial"/>
                <a:cs typeface="Arial"/>
                <a:sym typeface="Arial"/>
              </a:rPr>
              <a:t>9</a:t>
            </a:fld>
            <a:endParaRPr sz="13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1524000" y="1122362"/>
            <a:ext cx="91440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8" name="Google Shape;18;p2"/>
          <p:cNvSpPr txBox="1">
            <a:spLocks noGrp="1"/>
          </p:cNvSpPr>
          <p:nvPr>
            <p:ph type="subTitle" idx="1"/>
          </p:nvPr>
        </p:nvSpPr>
        <p:spPr>
          <a:xfrm>
            <a:off x="1524000" y="3602037"/>
            <a:ext cx="9144000" cy="1655761"/>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2"/>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24" name="Google Shape;24;p3"/>
          <p:cNvSpPr txBox="1">
            <a:spLocks noGrp="1"/>
          </p:cNvSpPr>
          <p:nvPr>
            <p:ph type="body" idx="1"/>
          </p:nvPr>
        </p:nvSpPr>
        <p:spPr>
          <a:xfrm>
            <a:off x="838200" y="1825625"/>
            <a:ext cx="10515599"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4"/>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34" name="Google Shape;34;p5"/>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9787" y="365125"/>
            <a:ext cx="10515599" cy="132556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39" name="Google Shape;39;p6"/>
          <p:cNvSpPr txBox="1">
            <a:spLocks noGrp="1"/>
          </p:cNvSpPr>
          <p:nvPr>
            <p:ph type="body" idx="1"/>
          </p:nvPr>
        </p:nvSpPr>
        <p:spPr>
          <a:xfrm>
            <a:off x="839787"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2"/>
          </p:nvPr>
        </p:nvSpPr>
        <p:spPr>
          <a:xfrm>
            <a:off x="839787"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body" idx="3"/>
          </p:nvPr>
        </p:nvSpPr>
        <p:spPr>
          <a:xfrm>
            <a:off x="6172200" y="1681163"/>
            <a:ext cx="5183186"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body" idx="4"/>
          </p:nvPr>
        </p:nvSpPr>
        <p:spPr>
          <a:xfrm>
            <a:off x="6172200" y="2505075"/>
            <a:ext cx="5183186"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39787" y="457200"/>
            <a:ext cx="3932237" cy="1600198"/>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48" name="Google Shape;48;p7"/>
          <p:cNvSpPr txBox="1">
            <a:spLocks noGrp="1"/>
          </p:cNvSpPr>
          <p:nvPr>
            <p:ph type="body" idx="1"/>
          </p:nvPr>
        </p:nvSpPr>
        <p:spPr>
          <a:xfrm>
            <a:off x="5183187" y="987425"/>
            <a:ext cx="6172199" cy="4873623"/>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body" idx="2"/>
          </p:nvPr>
        </p:nvSpPr>
        <p:spPr>
          <a:xfrm>
            <a:off x="839787"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9787" y="457200"/>
            <a:ext cx="3932237" cy="1600198"/>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55" name="Google Shape;55;p8"/>
          <p:cNvSpPr>
            <a:spLocks noGrp="1"/>
          </p:cNvSpPr>
          <p:nvPr>
            <p:ph type="pic" idx="2"/>
          </p:nvPr>
        </p:nvSpPr>
        <p:spPr>
          <a:xfrm>
            <a:off x="5183187" y="987425"/>
            <a:ext cx="6172199" cy="4873623"/>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body" idx="1"/>
          </p:nvPr>
        </p:nvSpPr>
        <p:spPr>
          <a:xfrm>
            <a:off x="839787"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8"/>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62" name="Google Shape;62;p9"/>
          <p:cNvSpPr txBox="1">
            <a:spLocks noGrp="1"/>
          </p:cNvSpPr>
          <p:nvPr>
            <p:ph type="body" idx="1"/>
          </p:nvPr>
        </p:nvSpPr>
        <p:spPr>
          <a:xfrm rot="5400000">
            <a:off x="3920330" y="-1256504"/>
            <a:ext cx="4351338" cy="10515599"/>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rot="5400000">
            <a:off x="7133430" y="1956594"/>
            <a:ext cx="5811838" cy="2628899"/>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Arial"/>
                <a:ea typeface="Arial"/>
                <a:cs typeface="Arial"/>
                <a:sym typeface="Arial"/>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68" name="Google Shape;68;p10"/>
          <p:cNvSpPr txBox="1">
            <a:spLocks noGrp="1"/>
          </p:cNvSpPr>
          <p:nvPr>
            <p:ph type="body" idx="1"/>
          </p:nvPr>
        </p:nvSpPr>
        <p:spPr>
          <a:xfrm rot="5400000">
            <a:off x="1799430" y="-596105"/>
            <a:ext cx="5811838" cy="7734299"/>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3" name="Picture 2">
            <a:extLst>
              <a:ext uri="{FF2B5EF4-FFF2-40B4-BE49-F238E27FC236}">
                <a16:creationId xmlns:a16="http://schemas.microsoft.com/office/drawing/2014/main" id="{B55AB27F-9D92-C64A-86CF-F20711F609F9}"/>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10" name="Google Shape;10;p1"/>
          <p:cNvSpPr txBox="1">
            <a:spLocks noGrp="1"/>
          </p:cNvSpPr>
          <p:nvPr>
            <p:ph type="title"/>
          </p:nvPr>
        </p:nvSpPr>
        <p:spPr>
          <a:xfrm>
            <a:off x="838200" y="365125"/>
            <a:ext cx="10515599" cy="132556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1" name="Google Shape;11;p1"/>
          <p:cNvSpPr txBox="1">
            <a:spLocks noGrp="1"/>
          </p:cNvSpPr>
          <p:nvPr>
            <p:ph type="body" idx="1"/>
          </p:nvPr>
        </p:nvSpPr>
        <p:spPr>
          <a:xfrm>
            <a:off x="838200" y="1825625"/>
            <a:ext cx="10515599"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199"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1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15" name="Google Shape;15;p1"/>
          <p:cNvSpPr/>
          <p:nvPr/>
        </p:nvSpPr>
        <p:spPr>
          <a:xfrm>
            <a:off x="238898" y="6431190"/>
            <a:ext cx="6096000" cy="215444"/>
          </a:xfrm>
          <a:prstGeom prst="rect">
            <a:avLst/>
          </a:prstGeom>
          <a:noFill/>
          <a:ln>
            <a:noFill/>
          </a:ln>
        </p:spPr>
        <p:txBody>
          <a:bodyPr spcFirstLastPara="1" wrap="square" lIns="91425" tIns="45700" rIns="91425" bIns="45700" anchor="t" anchorCtr="0">
            <a:noAutofit/>
          </a:bodyPr>
          <a:lstStyle/>
          <a:p>
            <a:r>
              <a:rPr lang="en-GB" sz="700" b="0" i="0" u="none" strike="noStrike" cap="none" dirty="0">
                <a:solidFill>
                  <a:srgbClr val="3C878B"/>
                </a:solidFill>
                <a:effectLst/>
                <a:latin typeface="Arial"/>
                <a:ea typeface="Arial"/>
                <a:cs typeface="Arial"/>
                <a:sym typeface="Arial"/>
              </a:rPr>
              <a:t>This document forms part of the Stop Slavery Blueprint. Compiled and created by Shiva Foundation. For more information, please visit </a:t>
            </a:r>
            <a:r>
              <a:rPr lang="en-GB" sz="700" b="0" i="0" u="none" strike="noStrike" cap="none" dirty="0" err="1">
                <a:solidFill>
                  <a:srgbClr val="3C878B"/>
                </a:solidFill>
                <a:effectLst/>
                <a:latin typeface="Arial"/>
                <a:ea typeface="Arial"/>
                <a:cs typeface="Arial"/>
                <a:sym typeface="Arial"/>
              </a:rPr>
              <a:t>www.shivafoundation.org.uk</a:t>
            </a:r>
            <a:r>
              <a:rPr lang="en-GB" sz="700" b="0" i="0" u="none" strike="noStrike" cap="none" dirty="0">
                <a:solidFill>
                  <a:srgbClr val="3C878B"/>
                </a:solidFill>
                <a:effectLst/>
                <a:latin typeface="Arial"/>
                <a:ea typeface="Arial"/>
                <a:cs typeface="Arial"/>
                <a:sym typeface="Arial"/>
              </a:rPr>
              <a:t>/blueprint</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1.png"/><Relationship Id="rId7" Type="http://schemas.openxmlformats.org/officeDocument/2006/relationships/image" Target="../media/image13.png"/><Relationship Id="rId12" Type="http://schemas.microsoft.com/office/2007/relationships/hdphoto" Target="../media/hdphoto10.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7.wdp"/><Relationship Id="rId11" Type="http://schemas.openxmlformats.org/officeDocument/2006/relationships/image" Target="../media/image15.png"/><Relationship Id="rId5" Type="http://schemas.openxmlformats.org/officeDocument/2006/relationships/image" Target="../media/image12.png"/><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ivafoundation.org.uk/wp-content/uploads/2020/02/17_SF_SSB_Sec05_Case-Studies.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6.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video" Target="https://www.youtube.com/embed/ezcpO-VApgE?feature=oembed" TargetMode="Externa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hivafoundation.org.uk/wp-content/uploads/2020/02/17_SF_SSB_Sec05_Case-Studies.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wHf1SkYSQQ?feature=oembed" TargetMode="Externa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Shape 76"/>
        <p:cNvGrpSpPr/>
        <p:nvPr/>
      </p:nvGrpSpPr>
      <p:grpSpPr>
        <a:xfrm>
          <a:off x="0" y="0"/>
          <a:ext cx="0" cy="0"/>
          <a:chOff x="0" y="0"/>
          <a:chExt cx="0" cy="0"/>
        </a:xfrm>
      </p:grpSpPr>
      <p:pic>
        <p:nvPicPr>
          <p:cNvPr id="77" name="Google Shape;77;p11"/>
          <p:cNvPicPr preferRelativeResize="0"/>
          <p:nvPr/>
        </p:nvPicPr>
        <p:blipFill rotWithShape="1">
          <a:blip r:embed="rId3">
            <a:alphaModFix/>
          </a:blip>
          <a:srcRect t="10268" b="5378"/>
          <a:stretch/>
        </p:blipFill>
        <p:spPr>
          <a:xfrm>
            <a:off x="0" y="1"/>
            <a:ext cx="12192000" cy="6858000"/>
          </a:xfrm>
          <a:prstGeom prst="rect">
            <a:avLst/>
          </a:prstGeom>
          <a:noFill/>
          <a:ln>
            <a:noFill/>
          </a:ln>
        </p:spPr>
      </p:pic>
      <p:sp>
        <p:nvSpPr>
          <p:cNvPr id="78" name="Google Shape;78;p11"/>
          <p:cNvSpPr/>
          <p:nvPr/>
        </p:nvSpPr>
        <p:spPr>
          <a:xfrm>
            <a:off x="0" y="1"/>
            <a:ext cx="12191999" cy="2173356"/>
          </a:xfrm>
          <a:prstGeom prst="rect">
            <a:avLst/>
          </a:prstGeom>
          <a:solidFill>
            <a:srgbClr val="3C878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9" name="Google Shape;79;p11"/>
          <p:cNvSpPr/>
          <p:nvPr/>
        </p:nvSpPr>
        <p:spPr>
          <a:xfrm>
            <a:off x="578533" y="767417"/>
            <a:ext cx="9747153" cy="10156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000"/>
              <a:buFont typeface="Arimo"/>
              <a:buNone/>
            </a:pPr>
            <a:r>
              <a:rPr lang="en-US" sz="3000" b="1" i="0" u="none" strike="noStrike" cap="none" dirty="0">
                <a:solidFill>
                  <a:schemeClr val="lt1"/>
                </a:solidFill>
                <a:latin typeface="Arial"/>
                <a:ea typeface="Arial"/>
                <a:cs typeface="Arial"/>
                <a:sym typeface="Arial"/>
              </a:rPr>
              <a:t>MODERN SLAVERY AND HUMAN </a:t>
            </a:r>
            <a:br>
              <a:rPr lang="en-US" sz="3000" b="1" i="0" u="none" strike="noStrike" cap="none" dirty="0">
                <a:solidFill>
                  <a:schemeClr val="lt1"/>
                </a:solidFill>
                <a:latin typeface="Arial"/>
                <a:ea typeface="Arial"/>
                <a:cs typeface="Arial"/>
                <a:sym typeface="Arial"/>
              </a:rPr>
            </a:br>
            <a:r>
              <a:rPr lang="en-US" sz="3000" b="1" i="0" u="none" strike="noStrike" cap="none" dirty="0">
                <a:solidFill>
                  <a:schemeClr val="lt1"/>
                </a:solidFill>
                <a:latin typeface="Arial"/>
                <a:ea typeface="Arial"/>
                <a:cs typeface="Arial"/>
                <a:sym typeface="Arial"/>
              </a:rPr>
              <a:t>TRAFFICKING IN THE HOSPITALITY SECTOR</a:t>
            </a:r>
            <a:endParaRPr sz="3000" b="1" i="0" u="none" strike="noStrike" cap="none" dirty="0">
              <a:solidFill>
                <a:schemeClr val="lt1"/>
              </a:solidFill>
              <a:latin typeface="Arial"/>
              <a:ea typeface="Arial"/>
              <a:cs typeface="Arial"/>
              <a:sym typeface="Arial"/>
            </a:endParaRPr>
          </a:p>
        </p:txBody>
      </p:sp>
      <p:cxnSp>
        <p:nvCxnSpPr>
          <p:cNvPr id="80" name="Google Shape;80;p11"/>
          <p:cNvCxnSpPr/>
          <p:nvPr/>
        </p:nvCxnSpPr>
        <p:spPr>
          <a:xfrm>
            <a:off x="578533" y="1783080"/>
            <a:ext cx="11003867" cy="0"/>
          </a:xfrm>
          <a:prstGeom prst="straightConnector1">
            <a:avLst/>
          </a:prstGeom>
          <a:noFill/>
          <a:ln w="9525" cap="flat" cmpd="sng">
            <a:solidFill>
              <a:schemeClr val="accent2"/>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p:nvPr>
        </p:nvSpPr>
        <p:spPr>
          <a:xfrm>
            <a:off x="838200" y="365125"/>
            <a:ext cx="10515599" cy="570215"/>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3000" b="0" i="0" u="none" strike="noStrike" cap="none" dirty="0">
                <a:solidFill>
                  <a:srgbClr val="3C878B"/>
                </a:solidFill>
                <a:latin typeface="Arial"/>
                <a:ea typeface="Arial"/>
                <a:cs typeface="Arial"/>
                <a:sym typeface="Arial"/>
              </a:rPr>
              <a:t>Who are the victims?</a:t>
            </a:r>
            <a:endParaRPr sz="3000" b="0" i="0" u="none" strike="noStrike" cap="none" dirty="0">
              <a:solidFill>
                <a:srgbClr val="3C878B"/>
              </a:solidFill>
              <a:latin typeface="Arial"/>
              <a:ea typeface="Arial"/>
              <a:cs typeface="Arial"/>
              <a:sym typeface="Arial"/>
            </a:endParaRPr>
          </a:p>
        </p:txBody>
      </p:sp>
      <p:sp>
        <p:nvSpPr>
          <p:cNvPr id="172" name="Google Shape;172;p20"/>
          <p:cNvSpPr txBox="1"/>
          <p:nvPr/>
        </p:nvSpPr>
        <p:spPr>
          <a:xfrm>
            <a:off x="838198" y="1779884"/>
            <a:ext cx="10326511" cy="615553"/>
          </a:xfrm>
          <a:prstGeom prst="rect">
            <a:avLst/>
          </a:prstGeom>
          <a:noFill/>
          <a:ln>
            <a:noFill/>
          </a:ln>
        </p:spPr>
        <p:txBody>
          <a:bodyPr spcFirstLastPara="1" wrap="square" lIns="91425" tIns="45700" rIns="91425" bIns="45700" anchor="t" anchorCtr="0">
            <a:noAutofit/>
          </a:bodyPr>
          <a:lstStyle/>
          <a:p>
            <a:pPr marR="0" lvl="1" algn="l" rtl="0">
              <a:lnSpc>
                <a:spcPct val="100000"/>
              </a:lnSpc>
              <a:spcBef>
                <a:spcPts val="0"/>
              </a:spcBef>
              <a:spcAft>
                <a:spcPts val="0"/>
              </a:spcAft>
              <a:buClr>
                <a:srgbClr val="7F7F7F"/>
              </a:buClr>
              <a:buSzPts val="2000"/>
            </a:pPr>
            <a:r>
              <a:rPr lang="en-US" sz="2000" b="1" i="0" u="none" strike="noStrike" cap="none" dirty="0">
                <a:solidFill>
                  <a:srgbClr val="7F7F7F"/>
                </a:solidFill>
                <a:latin typeface="Arial"/>
                <a:ea typeface="Arial"/>
                <a:cs typeface="Arial"/>
                <a:sym typeface="Arial"/>
              </a:rPr>
              <a:t>Anyone can be a victim of modern slavery. However, there are some factors that put people at increased risk. </a:t>
            </a:r>
            <a:endParaRPr sz="1400" b="1" i="0" u="none" strike="noStrike" cap="none" dirty="0">
              <a:solidFill>
                <a:srgbClr val="000000"/>
              </a:solidFill>
              <a:latin typeface="Arial"/>
              <a:ea typeface="Arial"/>
              <a:cs typeface="Arial"/>
              <a:sym typeface="Arial"/>
            </a:endParaRPr>
          </a:p>
        </p:txBody>
      </p:sp>
      <p:pic>
        <p:nvPicPr>
          <p:cNvPr id="5" name="Picture 4" descr="Icon&#10;&#10;Description automatically generated">
            <a:extLst>
              <a:ext uri="{FF2B5EF4-FFF2-40B4-BE49-F238E27FC236}">
                <a16:creationId xmlns:a16="http://schemas.microsoft.com/office/drawing/2014/main" id="{70B495BF-1712-0D41-8348-785071A079D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2000"/>
                    </a14:imgEffect>
                  </a14:imgLayer>
                </a14:imgProps>
              </a:ext>
            </a:extLst>
          </a:blip>
          <a:stretch>
            <a:fillRect/>
          </a:stretch>
        </p:blipFill>
        <p:spPr>
          <a:xfrm>
            <a:off x="10066831" y="2988418"/>
            <a:ext cx="1097878" cy="1097878"/>
          </a:xfrm>
          <a:prstGeom prst="rect">
            <a:avLst/>
          </a:prstGeom>
        </p:spPr>
      </p:pic>
      <p:pic>
        <p:nvPicPr>
          <p:cNvPr id="7" name="Picture 6" descr="Icon&#10;&#10;Description automatically generated">
            <a:extLst>
              <a:ext uri="{FF2B5EF4-FFF2-40B4-BE49-F238E27FC236}">
                <a16:creationId xmlns:a16="http://schemas.microsoft.com/office/drawing/2014/main" id="{17A3CEB9-7D03-8E48-A515-D3EAFEF86207}"/>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4000" contrast="58000"/>
                    </a14:imgEffect>
                  </a14:imgLayer>
                </a14:imgProps>
              </a:ext>
            </a:extLst>
          </a:blip>
          <a:stretch>
            <a:fillRect/>
          </a:stretch>
        </p:blipFill>
        <p:spPr>
          <a:xfrm>
            <a:off x="5391890" y="2869067"/>
            <a:ext cx="1408220" cy="1408220"/>
          </a:xfrm>
          <a:prstGeom prst="rect">
            <a:avLst/>
          </a:prstGeom>
        </p:spPr>
      </p:pic>
      <p:pic>
        <p:nvPicPr>
          <p:cNvPr id="9" name="Picture 8" descr="Icon&#10;&#10;Description automatically generated">
            <a:extLst>
              <a:ext uri="{FF2B5EF4-FFF2-40B4-BE49-F238E27FC236}">
                <a16:creationId xmlns:a16="http://schemas.microsoft.com/office/drawing/2014/main" id="{F75A4DB1-8920-6542-8EF5-B59A7A69DFD9}"/>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4000" contrast="8000"/>
                    </a14:imgEffect>
                  </a14:imgLayer>
                </a14:imgProps>
              </a:ext>
            </a:extLst>
          </a:blip>
          <a:stretch>
            <a:fillRect/>
          </a:stretch>
        </p:blipFill>
        <p:spPr>
          <a:xfrm>
            <a:off x="7820187" y="2707300"/>
            <a:ext cx="1226567" cy="1629035"/>
          </a:xfrm>
          <a:prstGeom prst="rect">
            <a:avLst/>
          </a:prstGeom>
        </p:spPr>
      </p:pic>
      <p:pic>
        <p:nvPicPr>
          <p:cNvPr id="13" name="Picture 12" descr="Icon&#10;&#10;Description automatically generated">
            <a:extLst>
              <a:ext uri="{FF2B5EF4-FFF2-40B4-BE49-F238E27FC236}">
                <a16:creationId xmlns:a16="http://schemas.microsoft.com/office/drawing/2014/main" id="{22F802CD-FB71-DA4E-BB5B-7BC45F462CB4}"/>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16000"/>
                    </a14:imgEffect>
                  </a14:imgLayer>
                </a14:imgProps>
              </a:ext>
            </a:extLst>
          </a:blip>
          <a:stretch>
            <a:fillRect/>
          </a:stretch>
        </p:blipFill>
        <p:spPr>
          <a:xfrm>
            <a:off x="838198" y="3084532"/>
            <a:ext cx="1058360" cy="874573"/>
          </a:xfrm>
          <a:prstGeom prst="rect">
            <a:avLst/>
          </a:prstGeom>
        </p:spPr>
      </p:pic>
      <p:pic>
        <p:nvPicPr>
          <p:cNvPr id="15" name="Picture 14" descr="Shape, icon, circle&#10;&#10;Description automatically generated">
            <a:extLst>
              <a:ext uri="{FF2B5EF4-FFF2-40B4-BE49-F238E27FC236}">
                <a16:creationId xmlns:a16="http://schemas.microsoft.com/office/drawing/2014/main" id="{7D4255F9-4497-0545-90F2-D644C94300A2}"/>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100000"/>
                    </a14:imgEffect>
                    <a14:imgEffect>
                      <a14:saturation sat="332000"/>
                    </a14:imgEffect>
                    <a14:imgEffect>
                      <a14:brightnessContrast bright="-4000" contrast="-22000"/>
                    </a14:imgEffect>
                  </a14:imgLayer>
                </a14:imgProps>
              </a:ext>
            </a:extLst>
          </a:blip>
          <a:stretch>
            <a:fillRect/>
          </a:stretch>
        </p:blipFill>
        <p:spPr>
          <a:xfrm>
            <a:off x="3110824" y="2988418"/>
            <a:ext cx="1066800" cy="1066800"/>
          </a:xfrm>
          <a:prstGeom prst="rect">
            <a:avLst/>
          </a:prstGeom>
        </p:spPr>
      </p:pic>
      <p:sp>
        <p:nvSpPr>
          <p:cNvPr id="22" name="Rectangle 21">
            <a:extLst>
              <a:ext uri="{FF2B5EF4-FFF2-40B4-BE49-F238E27FC236}">
                <a16:creationId xmlns:a16="http://schemas.microsoft.com/office/drawing/2014/main" id="{664FFE15-60CC-F14B-80A4-9C56A31EED9F}"/>
              </a:ext>
            </a:extLst>
          </p:cNvPr>
          <p:cNvSpPr/>
          <p:nvPr/>
        </p:nvSpPr>
        <p:spPr>
          <a:xfrm>
            <a:off x="434538" y="4459808"/>
            <a:ext cx="1645423" cy="646331"/>
          </a:xfrm>
          <a:prstGeom prst="rect">
            <a:avLst/>
          </a:prstGeom>
        </p:spPr>
        <p:txBody>
          <a:bodyPr wrap="square">
            <a:spAutoFit/>
          </a:bodyPr>
          <a:lstStyle/>
          <a:p>
            <a:pPr algn="ctr"/>
            <a:r>
              <a:rPr lang="en-US" sz="1800" dirty="0">
                <a:solidFill>
                  <a:srgbClr val="7F7F7F"/>
                </a:solidFill>
              </a:rPr>
              <a:t>Migration status</a:t>
            </a:r>
            <a:endParaRPr lang="en-US" sz="1800" dirty="0"/>
          </a:p>
        </p:txBody>
      </p:sp>
      <p:sp>
        <p:nvSpPr>
          <p:cNvPr id="23" name="Rectangle 22">
            <a:extLst>
              <a:ext uri="{FF2B5EF4-FFF2-40B4-BE49-F238E27FC236}">
                <a16:creationId xmlns:a16="http://schemas.microsoft.com/office/drawing/2014/main" id="{572BD1F3-E7E5-0343-AF96-6CCC4EE6AC30}"/>
              </a:ext>
            </a:extLst>
          </p:cNvPr>
          <p:cNvSpPr/>
          <p:nvPr/>
        </p:nvSpPr>
        <p:spPr>
          <a:xfrm>
            <a:off x="2821512" y="4598307"/>
            <a:ext cx="1645423" cy="369332"/>
          </a:xfrm>
          <a:prstGeom prst="rect">
            <a:avLst/>
          </a:prstGeom>
        </p:spPr>
        <p:txBody>
          <a:bodyPr wrap="square">
            <a:spAutoFit/>
          </a:bodyPr>
          <a:lstStyle/>
          <a:p>
            <a:pPr algn="ctr"/>
            <a:r>
              <a:rPr lang="en-US" sz="1800" dirty="0">
                <a:solidFill>
                  <a:srgbClr val="7F7F7F"/>
                </a:solidFill>
              </a:rPr>
              <a:t>Language</a:t>
            </a:r>
            <a:endParaRPr lang="en-US" sz="1800" dirty="0"/>
          </a:p>
        </p:txBody>
      </p:sp>
      <p:sp>
        <p:nvSpPr>
          <p:cNvPr id="24" name="Rectangle 23">
            <a:extLst>
              <a:ext uri="{FF2B5EF4-FFF2-40B4-BE49-F238E27FC236}">
                <a16:creationId xmlns:a16="http://schemas.microsoft.com/office/drawing/2014/main" id="{D0FBC426-78E0-5743-9FA6-74705228DE34}"/>
              </a:ext>
            </a:extLst>
          </p:cNvPr>
          <p:cNvSpPr/>
          <p:nvPr/>
        </p:nvSpPr>
        <p:spPr>
          <a:xfrm>
            <a:off x="5208486" y="4598307"/>
            <a:ext cx="1899392" cy="369332"/>
          </a:xfrm>
          <a:prstGeom prst="rect">
            <a:avLst/>
          </a:prstGeom>
        </p:spPr>
        <p:txBody>
          <a:bodyPr wrap="square">
            <a:spAutoFit/>
          </a:bodyPr>
          <a:lstStyle/>
          <a:p>
            <a:pPr algn="ctr"/>
            <a:r>
              <a:rPr lang="en-US" sz="1800" dirty="0">
                <a:solidFill>
                  <a:srgbClr val="7F7F7F"/>
                </a:solidFill>
              </a:rPr>
              <a:t>Homelessness</a:t>
            </a:r>
            <a:endParaRPr lang="en-US" sz="1800" dirty="0"/>
          </a:p>
        </p:txBody>
      </p:sp>
      <p:sp>
        <p:nvSpPr>
          <p:cNvPr id="25" name="Rectangle 24">
            <a:extLst>
              <a:ext uri="{FF2B5EF4-FFF2-40B4-BE49-F238E27FC236}">
                <a16:creationId xmlns:a16="http://schemas.microsoft.com/office/drawing/2014/main" id="{8A1CAF15-F21C-4A46-98E9-BF3133F56CA0}"/>
              </a:ext>
            </a:extLst>
          </p:cNvPr>
          <p:cNvSpPr/>
          <p:nvPr/>
        </p:nvSpPr>
        <p:spPr>
          <a:xfrm>
            <a:off x="7639217" y="4459808"/>
            <a:ext cx="1588505" cy="666467"/>
          </a:xfrm>
          <a:prstGeom prst="rect">
            <a:avLst/>
          </a:prstGeom>
        </p:spPr>
        <p:txBody>
          <a:bodyPr wrap="square">
            <a:spAutoFit/>
          </a:bodyPr>
          <a:lstStyle/>
          <a:p>
            <a:pPr algn="ctr"/>
            <a:r>
              <a:rPr lang="en-US" sz="1800" dirty="0">
                <a:solidFill>
                  <a:srgbClr val="7F7F7F"/>
                </a:solidFill>
              </a:rPr>
              <a:t>Social network</a:t>
            </a:r>
            <a:endParaRPr lang="en-US" sz="1800" dirty="0"/>
          </a:p>
        </p:txBody>
      </p:sp>
      <p:sp>
        <p:nvSpPr>
          <p:cNvPr id="26" name="Rectangle 25">
            <a:extLst>
              <a:ext uri="{FF2B5EF4-FFF2-40B4-BE49-F238E27FC236}">
                <a16:creationId xmlns:a16="http://schemas.microsoft.com/office/drawing/2014/main" id="{91244064-7728-1443-AB2F-7739999F1643}"/>
              </a:ext>
            </a:extLst>
          </p:cNvPr>
          <p:cNvSpPr/>
          <p:nvPr/>
        </p:nvSpPr>
        <p:spPr>
          <a:xfrm>
            <a:off x="9821517" y="4598307"/>
            <a:ext cx="1588505" cy="369332"/>
          </a:xfrm>
          <a:prstGeom prst="rect">
            <a:avLst/>
          </a:prstGeom>
        </p:spPr>
        <p:txBody>
          <a:bodyPr wrap="square">
            <a:spAutoFit/>
          </a:bodyPr>
          <a:lstStyle/>
          <a:p>
            <a:pPr algn="ctr"/>
            <a:r>
              <a:rPr lang="en-US" sz="1800" dirty="0">
                <a:solidFill>
                  <a:srgbClr val="7F7F7F"/>
                </a:solidFill>
              </a:rPr>
              <a:t>Gender</a:t>
            </a:r>
            <a:endParaRPr 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4" name="Google Shape;231;p26">
            <a:extLst>
              <a:ext uri="{FF2B5EF4-FFF2-40B4-BE49-F238E27FC236}">
                <a16:creationId xmlns:a16="http://schemas.microsoft.com/office/drawing/2014/main" id="{C9672B79-C707-0144-BA2E-83C643E86CCE}"/>
              </a:ext>
            </a:extLst>
          </p:cNvPr>
          <p:cNvSpPr txBox="1">
            <a:spLocks/>
          </p:cNvSpPr>
          <p:nvPr/>
        </p:nvSpPr>
        <p:spPr>
          <a:xfrm>
            <a:off x="838200" y="1444163"/>
            <a:ext cx="10515599" cy="6122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r>
              <a:rPr lang="en-US" dirty="0">
                <a:solidFill>
                  <a:schemeClr val="accent2"/>
                </a:solidFill>
              </a:rPr>
              <a:t>Staff</a:t>
            </a:r>
            <a:endParaRPr lang="en-US" dirty="0"/>
          </a:p>
        </p:txBody>
      </p:sp>
      <p:sp>
        <p:nvSpPr>
          <p:cNvPr id="5" name="Google Shape;191;p22">
            <a:extLst>
              <a:ext uri="{FF2B5EF4-FFF2-40B4-BE49-F238E27FC236}">
                <a16:creationId xmlns:a16="http://schemas.microsoft.com/office/drawing/2014/main" id="{94D818F0-B774-0244-BDDD-A4B2C8473A36}"/>
              </a:ext>
            </a:extLst>
          </p:cNvPr>
          <p:cNvSpPr txBox="1">
            <a:spLocks/>
          </p:cNvSpPr>
          <p:nvPr/>
        </p:nvSpPr>
        <p:spPr>
          <a:xfrm>
            <a:off x="838200" y="442874"/>
            <a:ext cx="10515599" cy="4758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r>
              <a:rPr lang="en-US" sz="3000" dirty="0">
                <a:solidFill>
                  <a:srgbClr val="3C878B"/>
                </a:solidFill>
              </a:rPr>
              <a:t>Raising awareness of modern slavery:</a:t>
            </a:r>
            <a:endParaRPr lang="en-US" sz="3000" dirty="0"/>
          </a:p>
        </p:txBody>
      </p:sp>
      <p:sp>
        <p:nvSpPr>
          <p:cNvPr id="6" name="Google Shape;260;p29">
            <a:extLst>
              <a:ext uri="{FF2B5EF4-FFF2-40B4-BE49-F238E27FC236}">
                <a16:creationId xmlns:a16="http://schemas.microsoft.com/office/drawing/2014/main" id="{289DE327-FFA7-904E-86C9-38A44652476C}"/>
              </a:ext>
            </a:extLst>
          </p:cNvPr>
          <p:cNvSpPr txBox="1"/>
          <p:nvPr/>
        </p:nvSpPr>
        <p:spPr>
          <a:xfrm>
            <a:off x="838200" y="2300290"/>
            <a:ext cx="9976200" cy="365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2000"/>
              <a:buFont typeface="Arial"/>
              <a:buNone/>
            </a:pPr>
            <a:r>
              <a:rPr lang="en-US" sz="2000" b="1" i="0" u="none" strike="noStrike" cap="none" dirty="0">
                <a:solidFill>
                  <a:srgbClr val="7F7F7F"/>
                </a:solidFill>
                <a:latin typeface="Arial"/>
                <a:ea typeface="Arial"/>
                <a:cs typeface="Arial"/>
                <a:sym typeface="Arial"/>
              </a:rPr>
              <a:t>It is important to be aware of some of the signs that could indicate modern slavery amongst our fellow staff members:</a:t>
            </a:r>
            <a:endParaRPr sz="2000" b="1"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7F7F7F"/>
              </a:solidFill>
              <a:latin typeface="Arial"/>
              <a:ea typeface="Arial"/>
              <a:cs typeface="Arial"/>
              <a:sym typeface="Arial"/>
            </a:endParaRPr>
          </a:p>
          <a:p>
            <a:pPr marL="285750" marR="0" lvl="1" indent="-285750" algn="l" rtl="0">
              <a:lnSpc>
                <a:spcPct val="100000"/>
              </a:lnSpc>
              <a:spcBef>
                <a:spcPts val="0"/>
              </a:spcBef>
              <a:spcAft>
                <a:spcPts val="0"/>
              </a:spcAft>
              <a:buClr>
                <a:srgbClr val="7F7F7F"/>
              </a:buClr>
              <a:buSzPts val="1600"/>
              <a:buFont typeface="Arial"/>
              <a:buChar char="•"/>
            </a:pPr>
            <a:r>
              <a:rPr lang="en-US" sz="1600" b="0" i="0" u="none" strike="noStrike" cap="none" dirty="0">
                <a:solidFill>
                  <a:srgbClr val="7F7F7F"/>
                </a:solidFill>
                <a:latin typeface="Arial"/>
                <a:ea typeface="Arial"/>
                <a:cs typeface="Arial"/>
                <a:sym typeface="Arial"/>
              </a:rPr>
              <a:t>They may appear unkempt, malnourished dirty. There could be signs of physical abuse.</a:t>
            </a:r>
          </a:p>
          <a:p>
            <a:pPr marL="285750" marR="0" lvl="1" indent="-285750" algn="l" rtl="0">
              <a:lnSpc>
                <a:spcPct val="100000"/>
              </a:lnSpc>
              <a:spcBef>
                <a:spcPts val="0"/>
              </a:spcBef>
              <a:spcAft>
                <a:spcPts val="0"/>
              </a:spcAft>
              <a:buClr>
                <a:srgbClr val="7F7F7F"/>
              </a:buClr>
              <a:buSzPts val="1600"/>
              <a:buFont typeface="Arial"/>
              <a:buChar char="•"/>
            </a:pPr>
            <a:endParaRPr lang="en-US" sz="1600" b="0" i="0" u="none" strike="noStrike" cap="none" dirty="0">
              <a:solidFill>
                <a:srgbClr val="7F7F7F"/>
              </a:solidFill>
              <a:latin typeface="Arial"/>
              <a:ea typeface="Arial"/>
              <a:cs typeface="Arial"/>
              <a:sym typeface="Arial"/>
            </a:endParaRPr>
          </a:p>
          <a:p>
            <a:pPr marL="285750" marR="0" lvl="1" indent="-285750" algn="l" rtl="0">
              <a:lnSpc>
                <a:spcPct val="100000"/>
              </a:lnSpc>
              <a:spcBef>
                <a:spcPts val="0"/>
              </a:spcBef>
              <a:spcAft>
                <a:spcPts val="0"/>
              </a:spcAft>
              <a:buClr>
                <a:srgbClr val="7F7F7F"/>
              </a:buClr>
              <a:buSzPts val="1600"/>
              <a:buFont typeface="Arial"/>
              <a:buChar char="•"/>
            </a:pPr>
            <a:r>
              <a:rPr lang="en-US" sz="1600" b="0" i="0" u="none" strike="noStrike" cap="none" dirty="0">
                <a:solidFill>
                  <a:srgbClr val="7F7F7F"/>
                </a:solidFill>
                <a:latin typeface="Arial"/>
                <a:ea typeface="Arial"/>
                <a:cs typeface="Arial"/>
                <a:sym typeface="Arial"/>
              </a:rPr>
              <a:t>They may not seem to have possession of their identification documents.</a:t>
            </a:r>
            <a:endParaRPr sz="1600" b="0" i="0" u="none" strike="noStrike" cap="none" dirty="0">
              <a:solidFill>
                <a:srgbClr val="7F7F7F"/>
              </a:solidFill>
              <a:latin typeface="Arial"/>
              <a:ea typeface="Arial"/>
              <a:cs typeface="Arial"/>
              <a:sym typeface="Arial"/>
            </a:endParaRPr>
          </a:p>
          <a:p>
            <a:pPr marL="457200" marR="0" lvl="0" indent="0" algn="l" rtl="0">
              <a:lnSpc>
                <a:spcPct val="100000"/>
              </a:lnSpc>
              <a:spcBef>
                <a:spcPts val="0"/>
              </a:spcBef>
              <a:spcAft>
                <a:spcPts val="0"/>
              </a:spcAft>
              <a:buClr>
                <a:srgbClr val="7F7F7F"/>
              </a:buClr>
              <a:buSzPts val="1600"/>
              <a:buFont typeface="Arial"/>
              <a:buNone/>
            </a:pPr>
            <a:r>
              <a:rPr lang="en-US" sz="1600" b="0" i="0" u="none" strike="noStrike" cap="none" dirty="0">
                <a:solidFill>
                  <a:srgbClr val="7F7F7F"/>
                </a:solidFill>
                <a:latin typeface="Arial"/>
                <a:ea typeface="Arial"/>
                <a:cs typeface="Arial"/>
                <a:sym typeface="Arial"/>
              </a:rPr>
              <a:t> </a:t>
            </a:r>
            <a:endParaRPr sz="1600" b="0" i="0" u="none" strike="noStrike" cap="none" dirty="0">
              <a:solidFill>
                <a:srgbClr val="7F7F7F"/>
              </a:solidFill>
              <a:latin typeface="Arial"/>
              <a:ea typeface="Arial"/>
              <a:cs typeface="Arial"/>
              <a:sym typeface="Arial"/>
            </a:endParaRPr>
          </a:p>
          <a:p>
            <a:pPr marL="285750" marR="0" lvl="1" indent="-285750" algn="l" rtl="0">
              <a:lnSpc>
                <a:spcPct val="100000"/>
              </a:lnSpc>
              <a:spcBef>
                <a:spcPts val="0"/>
              </a:spcBef>
              <a:spcAft>
                <a:spcPts val="0"/>
              </a:spcAft>
              <a:buClr>
                <a:srgbClr val="7F7F7F"/>
              </a:buClr>
              <a:buSzPts val="1600"/>
              <a:buFont typeface="Arial"/>
              <a:buChar char="•"/>
            </a:pPr>
            <a:r>
              <a:rPr lang="en-US" sz="1600" b="0" i="0" u="none" strike="noStrike" cap="none" dirty="0">
                <a:solidFill>
                  <a:srgbClr val="7F7F7F"/>
                </a:solidFill>
                <a:latin typeface="Arial"/>
                <a:ea typeface="Arial"/>
                <a:cs typeface="Arial"/>
                <a:sym typeface="Arial"/>
              </a:rPr>
              <a:t>The worker doesn’t have a personal bank account</a:t>
            </a:r>
            <a:r>
              <a:rPr lang="en-US" sz="1600" dirty="0">
                <a:solidFill>
                  <a:srgbClr val="7F7F7F"/>
                </a:solidFill>
              </a:rPr>
              <a:t> or a group </a:t>
            </a:r>
            <a:r>
              <a:rPr lang="en-US" sz="1600" b="0" i="0" u="none" strike="noStrike" cap="none" dirty="0">
                <a:solidFill>
                  <a:srgbClr val="7F7F7F"/>
                </a:solidFill>
                <a:latin typeface="Arial"/>
                <a:ea typeface="Arial"/>
                <a:cs typeface="Arial"/>
                <a:sym typeface="Arial"/>
              </a:rPr>
              <a:t>of staff all have the same bank account. </a:t>
            </a:r>
            <a:endParaRPr sz="1600" b="0" i="0" u="none" strike="noStrike" cap="none" dirty="0">
              <a:solidFill>
                <a:srgbClr val="7F7F7F"/>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7F7F7F"/>
              </a:solidFill>
              <a:latin typeface="Arial"/>
              <a:ea typeface="Arial"/>
              <a:cs typeface="Arial"/>
              <a:sym typeface="Arial"/>
            </a:endParaRPr>
          </a:p>
          <a:p>
            <a:pPr marL="285750" marR="0" lvl="1" indent="-285750" algn="l" rtl="0">
              <a:lnSpc>
                <a:spcPct val="100000"/>
              </a:lnSpc>
              <a:spcBef>
                <a:spcPts val="0"/>
              </a:spcBef>
              <a:spcAft>
                <a:spcPts val="0"/>
              </a:spcAft>
              <a:buClr>
                <a:srgbClr val="7F7F7F"/>
              </a:buClr>
              <a:buSzPts val="1600"/>
              <a:buFont typeface="Arial"/>
              <a:buChar char="•"/>
            </a:pPr>
            <a:r>
              <a:rPr lang="en-US" sz="1600" b="0" i="0" u="none" strike="noStrike" cap="none" dirty="0">
                <a:solidFill>
                  <a:srgbClr val="7F7F7F"/>
                </a:solidFill>
                <a:latin typeface="Arial"/>
                <a:ea typeface="Arial"/>
                <a:cs typeface="Arial"/>
                <a:sym typeface="Arial"/>
              </a:rPr>
              <a:t>Their </a:t>
            </a:r>
            <a:r>
              <a:rPr lang="en-US" sz="1600" b="0" i="0" u="none" strike="noStrike" cap="none" dirty="0" err="1">
                <a:solidFill>
                  <a:srgbClr val="7F7F7F"/>
                </a:solidFill>
                <a:latin typeface="Arial"/>
                <a:ea typeface="Arial"/>
                <a:cs typeface="Arial"/>
                <a:sym typeface="Arial"/>
              </a:rPr>
              <a:t>behaviour</a:t>
            </a:r>
            <a:r>
              <a:rPr lang="en-US" sz="1600" b="0" i="0" u="none" strike="noStrike" cap="none" dirty="0">
                <a:solidFill>
                  <a:srgbClr val="7F7F7F"/>
                </a:solidFill>
                <a:latin typeface="Arial"/>
                <a:ea typeface="Arial"/>
                <a:cs typeface="Arial"/>
                <a:sym typeface="Arial"/>
              </a:rPr>
              <a:t> may be withdrawn or appear frightened; they don’t speak for themselves, rarely interact with other colleagues</a:t>
            </a:r>
            <a:r>
              <a:rPr lang="en-US" sz="1600" dirty="0">
                <a:solidFill>
                  <a:srgbClr val="7F7F7F"/>
                </a:solidFill>
              </a:rPr>
              <a:t> and refuse help when offered.</a:t>
            </a:r>
            <a:endParaRPr sz="1600" b="0" i="0" u="none" strike="noStrike" cap="none" dirty="0">
              <a:solidFill>
                <a:srgbClr val="7F7F7F"/>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7F7F7F"/>
              </a:solidFill>
              <a:latin typeface="Arial"/>
              <a:ea typeface="Arial"/>
              <a:cs typeface="Arial"/>
              <a:sym typeface="Arial"/>
            </a:endParaRPr>
          </a:p>
          <a:p>
            <a:pPr marL="285750" marR="0" lvl="1" indent="-285750" algn="l" rtl="0">
              <a:lnSpc>
                <a:spcPct val="100000"/>
              </a:lnSpc>
              <a:spcBef>
                <a:spcPts val="0"/>
              </a:spcBef>
              <a:spcAft>
                <a:spcPts val="0"/>
              </a:spcAft>
              <a:buClr>
                <a:srgbClr val="7F7F7F"/>
              </a:buClr>
              <a:buSzPts val="1600"/>
              <a:buFont typeface="Arial"/>
              <a:buChar char="•"/>
            </a:pPr>
            <a:r>
              <a:rPr lang="en-US" sz="1600" b="0" i="0" u="none" strike="noStrike" cap="none" dirty="0">
                <a:solidFill>
                  <a:srgbClr val="7F7F7F"/>
                </a:solidFill>
                <a:latin typeface="Arial"/>
                <a:ea typeface="Arial"/>
                <a:cs typeface="Arial"/>
                <a:sym typeface="Arial"/>
              </a:rPr>
              <a:t>They might travel at unusual times or always with the same group of workers, even if they don’t appear to be friends.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0"/>
          <p:cNvSpPr txBox="1">
            <a:spLocks noGrp="1"/>
          </p:cNvSpPr>
          <p:nvPr>
            <p:ph type="body" idx="1"/>
          </p:nvPr>
        </p:nvSpPr>
        <p:spPr>
          <a:xfrm>
            <a:off x="838200" y="1825625"/>
            <a:ext cx="10515599" cy="4351338"/>
          </a:xfrm>
          <a:prstGeom prst="rect">
            <a:avLst/>
          </a:prstGeom>
          <a:noFill/>
          <a:ln>
            <a:noFill/>
          </a:ln>
        </p:spPr>
        <p:txBody>
          <a:bodyPr spcFirstLastPara="1" wrap="square" lIns="91425" tIns="91425" rIns="91425" bIns="91425" anchor="t" anchorCtr="0">
            <a:noAutofit/>
          </a:bodyPr>
          <a:lstStyle/>
          <a:p>
            <a:pPr marL="457200" marR="0" lvl="0" indent="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45720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p:txBody>
      </p:sp>
      <p:sp>
        <p:nvSpPr>
          <p:cNvPr id="269" name="Google Shape;269;p30"/>
          <p:cNvSpPr txBox="1"/>
          <p:nvPr/>
        </p:nvSpPr>
        <p:spPr>
          <a:xfrm>
            <a:off x="838200" y="2019289"/>
            <a:ext cx="8043584" cy="552484"/>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1" i="0" u="none" strike="noStrike" cap="none" dirty="0">
                <a:solidFill>
                  <a:srgbClr val="7F7F7F"/>
                </a:solidFill>
                <a:latin typeface="Arial"/>
                <a:ea typeface="Arial"/>
                <a:cs typeface="Arial"/>
                <a:sym typeface="Arial"/>
              </a:rPr>
              <a:t>Case study: </a:t>
            </a:r>
            <a:r>
              <a:rPr lang="en-US" sz="2400" b="1" i="0" u="none" strike="noStrike" cap="none" dirty="0">
                <a:solidFill>
                  <a:srgbClr val="7F7F7F"/>
                </a:solidFill>
                <a:latin typeface="Arial"/>
                <a:ea typeface="Arial"/>
                <a:cs typeface="Arial"/>
                <a:sym typeface="Arial"/>
                <a:hlinkClick r:id="rId3"/>
              </a:rPr>
              <a:t>Karla</a:t>
            </a:r>
            <a:endParaRPr sz="2800" b="1" i="0" u="none" strike="noStrike" cap="none" dirty="0">
              <a:solidFill>
                <a:srgbClr val="7F7F7F"/>
              </a:solidFill>
              <a:latin typeface="Arial"/>
              <a:ea typeface="Arial"/>
              <a:cs typeface="Arial"/>
              <a:sym typeface="Arial"/>
            </a:endParaRPr>
          </a:p>
        </p:txBody>
      </p:sp>
      <p:sp>
        <p:nvSpPr>
          <p:cNvPr id="8" name="Google Shape;231;p26">
            <a:extLst>
              <a:ext uri="{FF2B5EF4-FFF2-40B4-BE49-F238E27FC236}">
                <a16:creationId xmlns:a16="http://schemas.microsoft.com/office/drawing/2014/main" id="{F289D551-9112-084C-994D-C507AD6C8DB0}"/>
              </a:ext>
            </a:extLst>
          </p:cNvPr>
          <p:cNvSpPr txBox="1">
            <a:spLocks/>
          </p:cNvSpPr>
          <p:nvPr/>
        </p:nvSpPr>
        <p:spPr>
          <a:xfrm>
            <a:off x="838200" y="1444163"/>
            <a:ext cx="10515599" cy="6122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r>
              <a:rPr lang="en-US" dirty="0">
                <a:solidFill>
                  <a:schemeClr val="accent2"/>
                </a:solidFill>
              </a:rPr>
              <a:t>Staff</a:t>
            </a:r>
            <a:endParaRPr lang="en-US" dirty="0"/>
          </a:p>
        </p:txBody>
      </p:sp>
      <p:sp>
        <p:nvSpPr>
          <p:cNvPr id="9" name="Google Shape;191;p22">
            <a:extLst>
              <a:ext uri="{FF2B5EF4-FFF2-40B4-BE49-F238E27FC236}">
                <a16:creationId xmlns:a16="http://schemas.microsoft.com/office/drawing/2014/main" id="{E3AAD62E-CD72-E24B-8A9F-DD2A5280BF0D}"/>
              </a:ext>
            </a:extLst>
          </p:cNvPr>
          <p:cNvSpPr txBox="1">
            <a:spLocks/>
          </p:cNvSpPr>
          <p:nvPr/>
        </p:nvSpPr>
        <p:spPr>
          <a:xfrm>
            <a:off x="838200" y="442874"/>
            <a:ext cx="10515599" cy="4758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r>
              <a:rPr lang="en-US" sz="3000" dirty="0">
                <a:solidFill>
                  <a:srgbClr val="3C878B"/>
                </a:solidFill>
              </a:rPr>
              <a:t>Raising awareness of modern slavery:</a:t>
            </a:r>
            <a:endParaRPr lang="en-US" sz="3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6" name="Google Shape;276;p31"/>
          <p:cNvSpPr txBox="1">
            <a:spLocks noGrp="1"/>
          </p:cNvSpPr>
          <p:nvPr>
            <p:ph type="body" idx="1"/>
          </p:nvPr>
        </p:nvSpPr>
        <p:spPr>
          <a:xfrm>
            <a:off x="717430" y="2178452"/>
            <a:ext cx="5157787" cy="552484"/>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1" i="0" u="none" strike="noStrike" cap="none" dirty="0">
                <a:solidFill>
                  <a:srgbClr val="7F7F7F"/>
                </a:solidFill>
                <a:latin typeface="Arial"/>
                <a:ea typeface="Arial"/>
                <a:cs typeface="Arial"/>
                <a:sym typeface="Arial"/>
              </a:rPr>
              <a:t>Indicators</a:t>
            </a:r>
            <a:endParaRPr sz="2400" b="1" i="0" u="none" strike="noStrike" cap="none" dirty="0">
              <a:solidFill>
                <a:srgbClr val="7F7F7F"/>
              </a:solidFill>
              <a:latin typeface="Arial"/>
              <a:ea typeface="Arial"/>
              <a:cs typeface="Arial"/>
              <a:sym typeface="Arial"/>
            </a:endParaRPr>
          </a:p>
        </p:txBody>
      </p:sp>
      <p:sp>
        <p:nvSpPr>
          <p:cNvPr id="277" name="Google Shape;277;p31"/>
          <p:cNvSpPr txBox="1">
            <a:spLocks noGrp="1"/>
          </p:cNvSpPr>
          <p:nvPr>
            <p:ph type="body" idx="2"/>
          </p:nvPr>
        </p:nvSpPr>
        <p:spPr>
          <a:xfrm>
            <a:off x="498233" y="2633447"/>
            <a:ext cx="5596182" cy="3684588"/>
          </a:xfrm>
          <a:prstGeom prst="rect">
            <a:avLst/>
          </a:prstGeom>
          <a:noFill/>
          <a:ln>
            <a:noFill/>
          </a:ln>
        </p:spPr>
        <p:txBody>
          <a:bodyPr spcFirstLastPara="1" wrap="square" lIns="91425" tIns="91425" rIns="91425" bIns="91425" anchor="t" anchorCtr="0">
            <a:noAutofit/>
          </a:bodyPr>
          <a:lstStyle/>
          <a:p>
            <a:pPr marL="355600" marR="0" lvl="0" indent="-127000" algn="l" rtl="0">
              <a:lnSpc>
                <a:spcPct val="90000"/>
              </a:lnSpc>
              <a:spcBef>
                <a:spcPts val="0"/>
              </a:spcBef>
              <a:spcAft>
                <a:spcPts val="0"/>
              </a:spcAft>
              <a:buClr>
                <a:srgbClr val="7F7F7F"/>
              </a:buClr>
              <a:buSzPts val="1900"/>
              <a:buFont typeface="Arial"/>
              <a:buChar char="•"/>
            </a:pPr>
            <a:r>
              <a:rPr lang="en-US" sz="1900" b="0" i="0" u="none" strike="noStrike" cap="none" dirty="0">
                <a:solidFill>
                  <a:srgbClr val="7F7F7F"/>
                </a:solidFill>
                <a:latin typeface="Arial"/>
                <a:ea typeface="Arial"/>
                <a:cs typeface="Arial"/>
                <a:sym typeface="Arial"/>
              </a:rPr>
              <a:t> Fake CV and references</a:t>
            </a:r>
            <a:endParaRPr sz="2800" b="0" i="0" u="none" strike="noStrike" cap="none" dirty="0">
              <a:solidFill>
                <a:srgbClr val="7F7F7F"/>
              </a:solidFill>
              <a:latin typeface="Arial"/>
              <a:ea typeface="Arial"/>
              <a:cs typeface="Arial"/>
              <a:sym typeface="Arial"/>
            </a:endParaRPr>
          </a:p>
          <a:p>
            <a:pPr marL="355600" marR="0" lvl="0" indent="-127000" algn="l" rtl="0">
              <a:lnSpc>
                <a:spcPct val="90000"/>
              </a:lnSpc>
              <a:spcBef>
                <a:spcPts val="1000"/>
              </a:spcBef>
              <a:spcAft>
                <a:spcPts val="0"/>
              </a:spcAft>
              <a:buClr>
                <a:srgbClr val="7F7F7F"/>
              </a:buClr>
              <a:buSzPts val="1900"/>
              <a:buFont typeface="Arial"/>
              <a:buChar char="•"/>
            </a:pPr>
            <a:r>
              <a:rPr lang="en-US" sz="1900" b="0" i="0" u="none" strike="noStrike" cap="none" dirty="0">
                <a:solidFill>
                  <a:srgbClr val="7F7F7F"/>
                </a:solidFill>
                <a:latin typeface="Arial"/>
                <a:ea typeface="Arial"/>
                <a:cs typeface="Arial"/>
                <a:sym typeface="Arial"/>
              </a:rPr>
              <a:t> Fake address and bank account</a:t>
            </a:r>
            <a:endParaRPr sz="2800" b="0" i="0" u="none" strike="noStrike" cap="none" dirty="0">
              <a:solidFill>
                <a:srgbClr val="7F7F7F"/>
              </a:solidFill>
              <a:latin typeface="Arial"/>
              <a:ea typeface="Arial"/>
              <a:cs typeface="Arial"/>
              <a:sym typeface="Arial"/>
            </a:endParaRPr>
          </a:p>
          <a:p>
            <a:pPr marL="355600" marR="0" lvl="0" indent="-127000" algn="l" rtl="0">
              <a:lnSpc>
                <a:spcPct val="90000"/>
              </a:lnSpc>
              <a:spcBef>
                <a:spcPts val="1000"/>
              </a:spcBef>
              <a:spcAft>
                <a:spcPts val="0"/>
              </a:spcAft>
              <a:buClr>
                <a:srgbClr val="7F7F7F"/>
              </a:buClr>
              <a:buSzPts val="1900"/>
              <a:buFont typeface="Arial"/>
              <a:buChar char="•"/>
            </a:pPr>
            <a:r>
              <a:rPr lang="en-US" sz="1900" b="0" i="0" u="none" strike="noStrike" cap="none" dirty="0">
                <a:solidFill>
                  <a:srgbClr val="7F7F7F"/>
                </a:solidFill>
                <a:latin typeface="Arial"/>
                <a:ea typeface="Arial"/>
                <a:cs typeface="Arial"/>
                <a:sym typeface="Arial"/>
              </a:rPr>
              <a:t> Arrives at work alone</a:t>
            </a:r>
            <a:endParaRPr sz="2800" b="0" i="0" u="none" strike="noStrike" cap="none" dirty="0">
              <a:solidFill>
                <a:srgbClr val="7F7F7F"/>
              </a:solidFill>
              <a:latin typeface="Arial"/>
              <a:ea typeface="Arial"/>
              <a:cs typeface="Arial"/>
              <a:sym typeface="Arial"/>
            </a:endParaRPr>
          </a:p>
          <a:p>
            <a:pPr marL="355600" marR="0" lvl="0" indent="-127000" algn="l" rtl="0">
              <a:lnSpc>
                <a:spcPct val="90000"/>
              </a:lnSpc>
              <a:spcBef>
                <a:spcPts val="1000"/>
              </a:spcBef>
              <a:spcAft>
                <a:spcPts val="0"/>
              </a:spcAft>
              <a:buClr>
                <a:srgbClr val="7F7F7F"/>
              </a:buClr>
              <a:buSzPts val="1900"/>
              <a:buFont typeface="Arial"/>
              <a:buChar char="•"/>
            </a:pPr>
            <a:r>
              <a:rPr lang="en-US" sz="1900" b="0" i="0" u="none" strike="noStrike" cap="none" dirty="0">
                <a:solidFill>
                  <a:srgbClr val="7F7F7F"/>
                </a:solidFill>
                <a:latin typeface="Arial"/>
                <a:ea typeface="Arial"/>
                <a:cs typeface="Arial"/>
                <a:sym typeface="Arial"/>
              </a:rPr>
              <a:t> Dropped off and picked up from the same location</a:t>
            </a:r>
            <a:endParaRPr sz="2800" b="0" i="0" u="none" strike="noStrike" cap="none" dirty="0">
              <a:solidFill>
                <a:srgbClr val="7F7F7F"/>
              </a:solidFill>
              <a:latin typeface="Arial"/>
              <a:ea typeface="Arial"/>
              <a:cs typeface="Arial"/>
              <a:sym typeface="Arial"/>
            </a:endParaRPr>
          </a:p>
          <a:p>
            <a:pPr marL="355600" marR="0" lvl="0" indent="-127000" algn="l" rtl="0">
              <a:lnSpc>
                <a:spcPct val="90000"/>
              </a:lnSpc>
              <a:spcBef>
                <a:spcPts val="1000"/>
              </a:spcBef>
              <a:spcAft>
                <a:spcPts val="0"/>
              </a:spcAft>
              <a:buClr>
                <a:srgbClr val="7F7F7F"/>
              </a:buClr>
              <a:buSzPts val="1900"/>
              <a:buFont typeface="Arial"/>
              <a:buChar char="•"/>
            </a:pPr>
            <a:r>
              <a:rPr lang="en-US" sz="1900" b="0" i="0" u="none" strike="noStrike" cap="none" dirty="0">
                <a:solidFill>
                  <a:srgbClr val="7F7F7F"/>
                </a:solidFill>
                <a:latin typeface="Arial"/>
                <a:ea typeface="Arial"/>
                <a:cs typeface="Arial"/>
                <a:sym typeface="Arial"/>
              </a:rPr>
              <a:t> Isolated and unwilling to </a:t>
            </a:r>
            <a:r>
              <a:rPr lang="en-US" sz="1900" b="0" i="0" u="none" strike="noStrike" cap="none" dirty="0" err="1">
                <a:solidFill>
                  <a:srgbClr val="7F7F7F"/>
                </a:solidFill>
                <a:latin typeface="Arial"/>
                <a:ea typeface="Arial"/>
                <a:cs typeface="Arial"/>
                <a:sym typeface="Arial"/>
              </a:rPr>
              <a:t>socialise</a:t>
            </a:r>
            <a:r>
              <a:rPr lang="en-US" sz="1900" b="0" i="0" u="none" strike="noStrike" cap="none" dirty="0">
                <a:solidFill>
                  <a:srgbClr val="7F7F7F"/>
                </a:solidFill>
                <a:latin typeface="Arial"/>
                <a:ea typeface="Arial"/>
                <a:cs typeface="Arial"/>
                <a:sym typeface="Arial"/>
              </a:rPr>
              <a:t> with colleagues</a:t>
            </a:r>
            <a:endParaRPr sz="2800" b="0" i="0" u="none" strike="noStrike" cap="none" dirty="0">
              <a:solidFill>
                <a:srgbClr val="7F7F7F"/>
              </a:solidFill>
              <a:latin typeface="Arial"/>
              <a:ea typeface="Arial"/>
              <a:cs typeface="Arial"/>
              <a:sym typeface="Arial"/>
            </a:endParaRPr>
          </a:p>
          <a:p>
            <a:pPr marL="355600" marR="0" lvl="0" indent="-127000" algn="l" rtl="0">
              <a:lnSpc>
                <a:spcPct val="90000"/>
              </a:lnSpc>
              <a:spcBef>
                <a:spcPts val="1000"/>
              </a:spcBef>
              <a:spcAft>
                <a:spcPts val="0"/>
              </a:spcAft>
              <a:buClr>
                <a:srgbClr val="7F7F7F"/>
              </a:buClr>
              <a:buSzPts val="1900"/>
              <a:buFont typeface="Arial"/>
              <a:buChar char="•"/>
            </a:pPr>
            <a:r>
              <a:rPr lang="en-US" sz="1900" b="0" i="0" u="none" strike="noStrike" cap="none" dirty="0">
                <a:solidFill>
                  <a:srgbClr val="7F7F7F"/>
                </a:solidFill>
                <a:latin typeface="Arial"/>
                <a:ea typeface="Arial"/>
                <a:cs typeface="Arial"/>
                <a:sym typeface="Arial"/>
              </a:rPr>
              <a:t> Volunteers to work during social functions</a:t>
            </a:r>
            <a:endParaRPr sz="2800" b="0" i="0" u="none" strike="noStrike" cap="none" dirty="0">
              <a:solidFill>
                <a:srgbClr val="7F7F7F"/>
              </a:solidFill>
              <a:latin typeface="Arial"/>
              <a:ea typeface="Arial"/>
              <a:cs typeface="Arial"/>
              <a:sym typeface="Arial"/>
            </a:endParaRPr>
          </a:p>
          <a:p>
            <a:pPr marL="355600" marR="0" lvl="0" indent="-127000" algn="l" rtl="0">
              <a:lnSpc>
                <a:spcPct val="90000"/>
              </a:lnSpc>
              <a:spcBef>
                <a:spcPts val="1000"/>
              </a:spcBef>
              <a:spcAft>
                <a:spcPts val="0"/>
              </a:spcAft>
              <a:buClr>
                <a:srgbClr val="7F7F7F"/>
              </a:buClr>
              <a:buSzPts val="1900"/>
              <a:buFont typeface="Arial"/>
              <a:buChar char="•"/>
            </a:pPr>
            <a:r>
              <a:rPr lang="en-US" sz="1900" b="0" i="0" u="none" strike="noStrike" cap="none" dirty="0">
                <a:solidFill>
                  <a:srgbClr val="7F7F7F"/>
                </a:solidFill>
                <a:latin typeface="Arial"/>
                <a:ea typeface="Arial"/>
                <a:cs typeface="Arial"/>
                <a:sym typeface="Arial"/>
              </a:rPr>
              <a:t> Works as much overtime as possible</a:t>
            </a:r>
            <a:endParaRPr sz="2800" b="0" i="0" u="none" strike="noStrike" cap="none" dirty="0">
              <a:solidFill>
                <a:srgbClr val="7F7F7F"/>
              </a:solidFill>
              <a:latin typeface="Arial"/>
              <a:ea typeface="Arial"/>
              <a:cs typeface="Arial"/>
              <a:sym typeface="Arial"/>
            </a:endParaRPr>
          </a:p>
          <a:p>
            <a:pPr marL="355600" marR="0" lvl="0" indent="-127000" algn="l" rtl="0">
              <a:lnSpc>
                <a:spcPct val="90000"/>
              </a:lnSpc>
              <a:spcBef>
                <a:spcPts val="1000"/>
              </a:spcBef>
              <a:spcAft>
                <a:spcPts val="0"/>
              </a:spcAft>
              <a:buClr>
                <a:srgbClr val="7F7F7F"/>
              </a:buClr>
              <a:buSzPts val="1900"/>
              <a:buFont typeface="Arial"/>
              <a:buChar char="•"/>
            </a:pPr>
            <a:r>
              <a:rPr lang="en-US" sz="1900" b="0" i="0" u="none" strike="noStrike" cap="none" dirty="0">
                <a:solidFill>
                  <a:srgbClr val="7F7F7F"/>
                </a:solidFill>
                <a:latin typeface="Arial"/>
                <a:ea typeface="Arial"/>
                <a:cs typeface="Arial"/>
                <a:sym typeface="Arial"/>
              </a:rPr>
              <a:t> Cash handling or financial irregularities</a:t>
            </a:r>
            <a:endParaRPr sz="2800" b="0" i="0" u="none" strike="noStrike" cap="none" dirty="0">
              <a:solidFill>
                <a:srgbClr val="7F7F7F"/>
              </a:solidFill>
              <a:latin typeface="Arial"/>
              <a:ea typeface="Arial"/>
              <a:cs typeface="Arial"/>
              <a:sym typeface="Arial"/>
            </a:endParaRPr>
          </a:p>
        </p:txBody>
      </p:sp>
      <p:sp>
        <p:nvSpPr>
          <p:cNvPr id="278" name="Google Shape;278;p31"/>
          <p:cNvSpPr txBox="1">
            <a:spLocks noGrp="1"/>
          </p:cNvSpPr>
          <p:nvPr>
            <p:ph type="body" idx="3"/>
          </p:nvPr>
        </p:nvSpPr>
        <p:spPr>
          <a:xfrm>
            <a:off x="6510581" y="2178452"/>
            <a:ext cx="5183186" cy="552484"/>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1" i="0" u="none" strike="noStrike" cap="none" dirty="0">
                <a:solidFill>
                  <a:srgbClr val="7F7F7F"/>
                </a:solidFill>
                <a:latin typeface="Arial"/>
                <a:ea typeface="Arial"/>
                <a:cs typeface="Arial"/>
                <a:sym typeface="Arial"/>
              </a:rPr>
              <a:t>Controls</a:t>
            </a:r>
            <a:endParaRPr sz="2400" b="1" i="0" u="none" strike="noStrike" cap="none" dirty="0">
              <a:solidFill>
                <a:srgbClr val="7F7F7F"/>
              </a:solidFill>
              <a:latin typeface="Arial"/>
              <a:ea typeface="Arial"/>
              <a:cs typeface="Arial"/>
              <a:sym typeface="Arial"/>
            </a:endParaRPr>
          </a:p>
        </p:txBody>
      </p:sp>
      <p:sp>
        <p:nvSpPr>
          <p:cNvPr id="279" name="Google Shape;279;p31"/>
          <p:cNvSpPr txBox="1">
            <a:spLocks noGrp="1"/>
          </p:cNvSpPr>
          <p:nvPr>
            <p:ph type="body" idx="4"/>
          </p:nvPr>
        </p:nvSpPr>
        <p:spPr>
          <a:xfrm>
            <a:off x="6094414" y="2641508"/>
            <a:ext cx="5402752" cy="3684588"/>
          </a:xfrm>
          <a:prstGeom prst="rect">
            <a:avLst/>
          </a:prstGeom>
          <a:noFill/>
          <a:ln>
            <a:noFill/>
          </a:ln>
        </p:spPr>
        <p:txBody>
          <a:bodyPr spcFirstLastPara="1" wrap="square" lIns="91425" tIns="91425" rIns="91425" bIns="91425" anchor="t" anchorCtr="0">
            <a:noAutofit/>
          </a:bodyPr>
          <a:lstStyle/>
          <a:p>
            <a:pPr marL="355600" marR="0" lvl="0" indent="-127000" algn="l" rtl="0">
              <a:lnSpc>
                <a:spcPct val="90000"/>
              </a:lnSpc>
              <a:spcBef>
                <a:spcPts val="0"/>
              </a:spcBef>
              <a:spcAft>
                <a:spcPts val="0"/>
              </a:spcAft>
              <a:buClr>
                <a:srgbClr val="7F7F7F"/>
              </a:buClr>
              <a:buSzPts val="1900"/>
              <a:buFont typeface="Arial"/>
              <a:buChar char="•"/>
            </a:pPr>
            <a:r>
              <a:rPr lang="en-US" sz="1900" b="0" i="0" u="none" strike="noStrike" cap="none" dirty="0">
                <a:solidFill>
                  <a:srgbClr val="7F7F7F"/>
                </a:solidFill>
                <a:latin typeface="Arial"/>
                <a:ea typeface="Arial"/>
                <a:cs typeface="Arial"/>
                <a:sym typeface="Arial"/>
              </a:rPr>
              <a:t> HR procedures: written reference check</a:t>
            </a:r>
            <a:endParaRPr sz="2800" b="0" i="0" u="none" strike="noStrike" cap="none" dirty="0">
              <a:solidFill>
                <a:srgbClr val="7F7F7F"/>
              </a:solidFill>
              <a:latin typeface="Arial"/>
              <a:ea typeface="Arial"/>
              <a:cs typeface="Arial"/>
              <a:sym typeface="Arial"/>
            </a:endParaRPr>
          </a:p>
          <a:p>
            <a:pPr marL="355600" marR="0" lvl="0" indent="-127000" algn="l" rtl="0">
              <a:lnSpc>
                <a:spcPct val="90000"/>
              </a:lnSpc>
              <a:spcBef>
                <a:spcPts val="1000"/>
              </a:spcBef>
              <a:spcAft>
                <a:spcPts val="0"/>
              </a:spcAft>
              <a:buClr>
                <a:srgbClr val="7F7F7F"/>
              </a:buClr>
              <a:buSzPts val="1900"/>
              <a:buFont typeface="Arial"/>
              <a:buChar char="•"/>
            </a:pPr>
            <a:r>
              <a:rPr lang="en-US" sz="1900" b="0" i="0" u="none" strike="noStrike" cap="none" dirty="0">
                <a:solidFill>
                  <a:srgbClr val="7F7F7F"/>
                </a:solidFill>
                <a:latin typeface="Arial"/>
                <a:ea typeface="Arial"/>
                <a:cs typeface="Arial"/>
                <a:sym typeface="Arial"/>
              </a:rPr>
              <a:t> HR procedures: the system alerts of this</a:t>
            </a:r>
            <a:endParaRPr sz="2800" b="0" i="0" u="none" strike="noStrike" cap="none" dirty="0">
              <a:solidFill>
                <a:srgbClr val="7F7F7F"/>
              </a:solidFill>
              <a:latin typeface="Arial"/>
              <a:ea typeface="Arial"/>
              <a:cs typeface="Arial"/>
              <a:sym typeface="Arial"/>
            </a:endParaRPr>
          </a:p>
          <a:p>
            <a:pPr marL="355600" marR="0" lvl="0" indent="-127000" algn="l" rtl="0">
              <a:lnSpc>
                <a:spcPct val="90000"/>
              </a:lnSpc>
              <a:spcBef>
                <a:spcPts val="1000"/>
              </a:spcBef>
              <a:spcAft>
                <a:spcPts val="0"/>
              </a:spcAft>
              <a:buClr>
                <a:srgbClr val="7F7F7F"/>
              </a:buClr>
              <a:buSzPts val="1900"/>
              <a:buFont typeface="Arial"/>
              <a:buChar char="•"/>
            </a:pPr>
            <a:r>
              <a:rPr lang="en-US" sz="1900" b="0" i="0" u="none" strike="noStrike" cap="none" dirty="0">
                <a:solidFill>
                  <a:srgbClr val="7F7F7F"/>
                </a:solidFill>
                <a:latin typeface="Arial"/>
                <a:ea typeface="Arial"/>
                <a:cs typeface="Arial"/>
                <a:sym typeface="Arial"/>
              </a:rPr>
              <a:t> Team members can be aware of this</a:t>
            </a:r>
            <a:endParaRPr sz="2800" b="0" i="0" u="none" strike="noStrike" cap="none" dirty="0">
              <a:solidFill>
                <a:srgbClr val="7F7F7F"/>
              </a:solidFill>
              <a:latin typeface="Arial"/>
              <a:ea typeface="Arial"/>
              <a:cs typeface="Arial"/>
              <a:sym typeface="Arial"/>
            </a:endParaRPr>
          </a:p>
          <a:p>
            <a:pPr marL="355600" marR="0" lvl="0" indent="-127000" algn="l" rtl="0">
              <a:lnSpc>
                <a:spcPct val="90000"/>
              </a:lnSpc>
              <a:spcBef>
                <a:spcPts val="1000"/>
              </a:spcBef>
              <a:spcAft>
                <a:spcPts val="0"/>
              </a:spcAft>
              <a:buClr>
                <a:srgbClr val="7F7F7F"/>
              </a:buClr>
              <a:buSzPts val="1900"/>
              <a:buFont typeface="Arial"/>
              <a:buChar char="•"/>
            </a:pPr>
            <a:r>
              <a:rPr lang="en-US" sz="1900" b="0" i="0" u="none" strike="noStrike" cap="none" dirty="0">
                <a:solidFill>
                  <a:srgbClr val="7F7F7F"/>
                </a:solidFill>
                <a:latin typeface="Arial"/>
                <a:ea typeface="Arial"/>
                <a:cs typeface="Arial"/>
                <a:sym typeface="Arial"/>
              </a:rPr>
              <a:t> Have a ‘buddy’ system to encourage interaction</a:t>
            </a:r>
            <a:endParaRPr sz="2800" b="0" i="0" u="none" strike="noStrike" cap="none" dirty="0">
              <a:solidFill>
                <a:srgbClr val="7F7F7F"/>
              </a:solidFill>
              <a:latin typeface="Arial"/>
              <a:ea typeface="Arial"/>
              <a:cs typeface="Arial"/>
              <a:sym typeface="Arial"/>
            </a:endParaRPr>
          </a:p>
          <a:p>
            <a:pPr marL="355600" marR="0" lvl="0" indent="-127000" algn="l" rtl="0">
              <a:lnSpc>
                <a:spcPct val="90000"/>
              </a:lnSpc>
              <a:spcBef>
                <a:spcPts val="1000"/>
              </a:spcBef>
              <a:spcAft>
                <a:spcPts val="0"/>
              </a:spcAft>
              <a:buClr>
                <a:srgbClr val="7F7F7F"/>
              </a:buClr>
              <a:buSzPts val="1900"/>
              <a:buFont typeface="Arial"/>
              <a:buChar char="•"/>
            </a:pPr>
            <a:r>
              <a:rPr lang="en-US" sz="1900" b="0" i="0" u="none" strike="noStrike" cap="none" dirty="0">
                <a:solidFill>
                  <a:srgbClr val="7F7F7F"/>
                </a:solidFill>
                <a:latin typeface="Arial"/>
                <a:ea typeface="Arial"/>
                <a:cs typeface="Arial"/>
                <a:sym typeface="Arial"/>
              </a:rPr>
              <a:t> Have a fair system, to track engagement</a:t>
            </a:r>
            <a:endParaRPr sz="2800" b="0" i="0" u="none" strike="noStrike" cap="none" dirty="0">
              <a:solidFill>
                <a:srgbClr val="7F7F7F"/>
              </a:solidFill>
              <a:latin typeface="Arial"/>
              <a:ea typeface="Arial"/>
              <a:cs typeface="Arial"/>
              <a:sym typeface="Arial"/>
            </a:endParaRPr>
          </a:p>
          <a:p>
            <a:pPr marL="355600" marR="0" lvl="0" indent="-127000" algn="l" rtl="0">
              <a:lnSpc>
                <a:spcPct val="90000"/>
              </a:lnSpc>
              <a:spcBef>
                <a:spcPts val="1000"/>
              </a:spcBef>
              <a:spcAft>
                <a:spcPts val="0"/>
              </a:spcAft>
              <a:buClr>
                <a:srgbClr val="7F7F7F"/>
              </a:buClr>
              <a:buSzPts val="1900"/>
              <a:buFont typeface="Arial"/>
              <a:buChar char="•"/>
            </a:pPr>
            <a:r>
              <a:rPr lang="en-US" sz="1900" b="0" i="0" u="none" strike="noStrike" cap="none" dirty="0">
                <a:solidFill>
                  <a:srgbClr val="7F7F7F"/>
                </a:solidFill>
                <a:latin typeface="Arial"/>
                <a:ea typeface="Arial"/>
                <a:cs typeface="Arial"/>
                <a:sym typeface="Arial"/>
              </a:rPr>
              <a:t> Working time directive limits hours worked</a:t>
            </a:r>
            <a:endParaRPr sz="2800" b="0" i="0" u="none" strike="noStrike" cap="none" dirty="0">
              <a:solidFill>
                <a:srgbClr val="7F7F7F"/>
              </a:solidFill>
              <a:latin typeface="Arial"/>
              <a:ea typeface="Arial"/>
              <a:cs typeface="Arial"/>
              <a:sym typeface="Arial"/>
            </a:endParaRPr>
          </a:p>
          <a:p>
            <a:pPr marL="355600" marR="0" lvl="0" indent="-127000" algn="l" rtl="0">
              <a:lnSpc>
                <a:spcPct val="90000"/>
              </a:lnSpc>
              <a:spcBef>
                <a:spcPts val="1000"/>
              </a:spcBef>
              <a:spcAft>
                <a:spcPts val="0"/>
              </a:spcAft>
              <a:buClr>
                <a:srgbClr val="7F7F7F"/>
              </a:buClr>
              <a:buSzPts val="1900"/>
              <a:buFont typeface="Arial"/>
              <a:buChar char="•"/>
            </a:pPr>
            <a:r>
              <a:rPr lang="en-US" sz="1900" b="0" i="0" u="none" strike="noStrike" cap="none" dirty="0">
                <a:solidFill>
                  <a:srgbClr val="7F7F7F"/>
                </a:solidFill>
                <a:latin typeface="Arial"/>
                <a:ea typeface="Arial"/>
                <a:cs typeface="Arial"/>
                <a:sym typeface="Arial"/>
              </a:rPr>
              <a:t> Daily and monthly departmental financial checks</a:t>
            </a:r>
            <a:endParaRPr sz="2800" b="0" i="0" u="none" strike="noStrike" cap="none" dirty="0">
              <a:solidFill>
                <a:srgbClr val="7F7F7F"/>
              </a:solidFill>
              <a:latin typeface="Arial"/>
              <a:ea typeface="Arial"/>
              <a:cs typeface="Arial"/>
              <a:sym typeface="Arial"/>
            </a:endParaRPr>
          </a:p>
        </p:txBody>
      </p:sp>
      <p:sp>
        <p:nvSpPr>
          <p:cNvPr id="7" name="Google Shape;231;p26">
            <a:extLst>
              <a:ext uri="{FF2B5EF4-FFF2-40B4-BE49-F238E27FC236}">
                <a16:creationId xmlns:a16="http://schemas.microsoft.com/office/drawing/2014/main" id="{CCC976C2-6D8A-E542-9C96-F3871EB03C01}"/>
              </a:ext>
            </a:extLst>
          </p:cNvPr>
          <p:cNvSpPr txBox="1">
            <a:spLocks/>
          </p:cNvSpPr>
          <p:nvPr/>
        </p:nvSpPr>
        <p:spPr>
          <a:xfrm>
            <a:off x="838200" y="1444163"/>
            <a:ext cx="10515599" cy="6122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r>
              <a:rPr lang="en-US" dirty="0">
                <a:solidFill>
                  <a:schemeClr val="accent2"/>
                </a:solidFill>
              </a:rPr>
              <a:t>Staff: Karla’s Story</a:t>
            </a:r>
            <a:endParaRPr lang="en-US" dirty="0"/>
          </a:p>
        </p:txBody>
      </p:sp>
      <p:sp>
        <p:nvSpPr>
          <p:cNvPr id="8" name="Google Shape;191;p22">
            <a:extLst>
              <a:ext uri="{FF2B5EF4-FFF2-40B4-BE49-F238E27FC236}">
                <a16:creationId xmlns:a16="http://schemas.microsoft.com/office/drawing/2014/main" id="{ED3C0D20-177F-4144-AFA5-A50BF5EBB603}"/>
              </a:ext>
            </a:extLst>
          </p:cNvPr>
          <p:cNvSpPr txBox="1">
            <a:spLocks/>
          </p:cNvSpPr>
          <p:nvPr/>
        </p:nvSpPr>
        <p:spPr>
          <a:xfrm>
            <a:off x="838200" y="442874"/>
            <a:ext cx="10515599" cy="4758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r>
              <a:rPr lang="en-US" sz="3000" dirty="0">
                <a:solidFill>
                  <a:srgbClr val="3C878B"/>
                </a:solidFill>
              </a:rPr>
              <a:t>Raising awareness of modern slavery:</a:t>
            </a:r>
            <a:endParaRPr lang="en-US" sz="3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4" name="Google Shape;231;p26">
            <a:extLst>
              <a:ext uri="{FF2B5EF4-FFF2-40B4-BE49-F238E27FC236}">
                <a16:creationId xmlns:a16="http://schemas.microsoft.com/office/drawing/2014/main" id="{C9672B79-C707-0144-BA2E-83C643E86CCE}"/>
              </a:ext>
            </a:extLst>
          </p:cNvPr>
          <p:cNvSpPr txBox="1">
            <a:spLocks/>
          </p:cNvSpPr>
          <p:nvPr/>
        </p:nvSpPr>
        <p:spPr>
          <a:xfrm>
            <a:off x="838200" y="1444163"/>
            <a:ext cx="10515599" cy="6122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r>
              <a:rPr lang="en-US" dirty="0">
                <a:solidFill>
                  <a:schemeClr val="accent2"/>
                </a:solidFill>
              </a:rPr>
              <a:t>Agency staff</a:t>
            </a:r>
            <a:endParaRPr lang="en-US" dirty="0"/>
          </a:p>
        </p:txBody>
      </p:sp>
      <p:sp>
        <p:nvSpPr>
          <p:cNvPr id="5" name="Google Shape;191;p22">
            <a:extLst>
              <a:ext uri="{FF2B5EF4-FFF2-40B4-BE49-F238E27FC236}">
                <a16:creationId xmlns:a16="http://schemas.microsoft.com/office/drawing/2014/main" id="{94D818F0-B774-0244-BDDD-A4B2C8473A36}"/>
              </a:ext>
            </a:extLst>
          </p:cNvPr>
          <p:cNvSpPr txBox="1">
            <a:spLocks/>
          </p:cNvSpPr>
          <p:nvPr/>
        </p:nvSpPr>
        <p:spPr>
          <a:xfrm>
            <a:off x="838200" y="442874"/>
            <a:ext cx="10515599" cy="4758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r>
              <a:rPr lang="en-US" sz="3000" dirty="0">
                <a:solidFill>
                  <a:srgbClr val="3C878B"/>
                </a:solidFill>
              </a:rPr>
              <a:t>Raising awareness of modern slavery:</a:t>
            </a:r>
            <a:endParaRPr lang="en-US" sz="3000" dirty="0"/>
          </a:p>
        </p:txBody>
      </p:sp>
      <p:sp>
        <p:nvSpPr>
          <p:cNvPr id="7" name="Google Shape;260;p29">
            <a:extLst>
              <a:ext uri="{FF2B5EF4-FFF2-40B4-BE49-F238E27FC236}">
                <a16:creationId xmlns:a16="http://schemas.microsoft.com/office/drawing/2014/main" id="{523DAD49-72BA-8D43-8A09-FAE08E2BE116}"/>
              </a:ext>
            </a:extLst>
          </p:cNvPr>
          <p:cNvSpPr txBox="1"/>
          <p:nvPr/>
        </p:nvSpPr>
        <p:spPr>
          <a:xfrm>
            <a:off x="838200" y="2346381"/>
            <a:ext cx="9976200" cy="365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2000"/>
              <a:buFont typeface="Arial"/>
              <a:buNone/>
            </a:pPr>
            <a:r>
              <a:rPr lang="en-US" sz="2000" b="1" i="0" u="none" strike="noStrike" cap="none" dirty="0">
                <a:solidFill>
                  <a:srgbClr val="7F7F7F"/>
                </a:solidFill>
                <a:latin typeface="Arial"/>
                <a:ea typeface="Arial"/>
                <a:cs typeface="Arial"/>
                <a:sym typeface="Arial"/>
              </a:rPr>
              <a:t>It is important that the same standard is ensured for agency staff:</a:t>
            </a:r>
            <a:endParaRPr sz="2000" b="1"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7F7F7F"/>
              </a:solidFill>
              <a:latin typeface="Arial"/>
              <a:ea typeface="Arial"/>
              <a:cs typeface="Arial"/>
              <a:sym typeface="Arial"/>
            </a:endParaRPr>
          </a:p>
          <a:p>
            <a:pPr marL="285750" marR="0" lvl="1" indent="-285750" algn="l" rtl="0">
              <a:lnSpc>
                <a:spcPct val="100000"/>
              </a:lnSpc>
              <a:spcBef>
                <a:spcPts val="0"/>
              </a:spcBef>
              <a:spcAft>
                <a:spcPts val="0"/>
              </a:spcAft>
              <a:buClr>
                <a:srgbClr val="7F7F7F"/>
              </a:buClr>
              <a:buSzPts val="1600"/>
              <a:buFont typeface="Arial"/>
              <a:buChar char="•"/>
            </a:pPr>
            <a:r>
              <a:rPr lang="en-US" sz="1600" b="0" i="0" u="none" strike="noStrike" cap="none" dirty="0" err="1">
                <a:solidFill>
                  <a:srgbClr val="7F7F7F"/>
                </a:solidFill>
                <a:latin typeface="Arial"/>
                <a:ea typeface="Arial"/>
                <a:cs typeface="Arial"/>
                <a:sym typeface="Arial"/>
              </a:rPr>
              <a:t>Labour</a:t>
            </a:r>
            <a:r>
              <a:rPr lang="en-US" sz="1600" b="0" i="0" u="none" strike="noStrike" cap="none" dirty="0">
                <a:solidFill>
                  <a:srgbClr val="7F7F7F"/>
                </a:solidFill>
                <a:latin typeface="Arial"/>
                <a:ea typeface="Arial"/>
                <a:cs typeface="Arial"/>
                <a:sym typeface="Arial"/>
              </a:rPr>
              <a:t> providers, employment agencies and onsite service suppliers should uphold the same standards as your company.</a:t>
            </a:r>
            <a:endParaRPr sz="1600" b="0" i="0" u="none" strike="noStrike" cap="none" dirty="0">
              <a:solidFill>
                <a:srgbClr val="7F7F7F"/>
              </a:solidFill>
              <a:latin typeface="Arial"/>
              <a:ea typeface="Arial"/>
              <a:cs typeface="Arial"/>
              <a:sym typeface="Arial"/>
            </a:endParaRPr>
          </a:p>
          <a:p>
            <a:pPr marL="457200" marR="0" lvl="0" indent="0" algn="l" rtl="0">
              <a:lnSpc>
                <a:spcPct val="100000"/>
              </a:lnSpc>
              <a:spcBef>
                <a:spcPts val="0"/>
              </a:spcBef>
              <a:spcAft>
                <a:spcPts val="0"/>
              </a:spcAft>
              <a:buClr>
                <a:srgbClr val="7F7F7F"/>
              </a:buClr>
              <a:buSzPts val="1600"/>
              <a:buFont typeface="Arial"/>
              <a:buNone/>
            </a:pPr>
            <a:r>
              <a:rPr lang="en-US" sz="1600" b="0" i="0" u="none" strike="noStrike" cap="none" dirty="0">
                <a:solidFill>
                  <a:srgbClr val="7F7F7F"/>
                </a:solidFill>
                <a:latin typeface="Arial"/>
                <a:ea typeface="Arial"/>
                <a:cs typeface="Arial"/>
                <a:sym typeface="Arial"/>
              </a:rPr>
              <a:t> </a:t>
            </a:r>
            <a:endParaRPr sz="1600" b="0" i="0" u="none" strike="noStrike" cap="none" dirty="0">
              <a:solidFill>
                <a:srgbClr val="7F7F7F"/>
              </a:solidFill>
              <a:latin typeface="Arial"/>
              <a:ea typeface="Arial"/>
              <a:cs typeface="Arial"/>
              <a:sym typeface="Arial"/>
            </a:endParaRPr>
          </a:p>
          <a:p>
            <a:pPr marL="285750" marR="0" lvl="1" indent="-285750" algn="l" rtl="0">
              <a:lnSpc>
                <a:spcPct val="100000"/>
              </a:lnSpc>
              <a:spcBef>
                <a:spcPts val="0"/>
              </a:spcBef>
              <a:spcAft>
                <a:spcPts val="0"/>
              </a:spcAft>
              <a:buClr>
                <a:srgbClr val="7F7F7F"/>
              </a:buClr>
              <a:buSzPts val="1600"/>
              <a:buFont typeface="Arial"/>
              <a:buChar char="•"/>
            </a:pPr>
            <a:r>
              <a:rPr lang="en-GB" sz="1600" b="0" i="0" u="none" strike="noStrike" cap="none" dirty="0">
                <a:solidFill>
                  <a:srgbClr val="7F7F7F"/>
                </a:solidFill>
                <a:latin typeface="Arial"/>
                <a:ea typeface="Arial"/>
                <a:cs typeface="Arial"/>
                <a:sym typeface="Arial"/>
              </a:rPr>
              <a:t>If an agency’s price seems too good to be true, it probably is.</a:t>
            </a:r>
            <a:endParaRPr sz="1600" b="0" i="0" u="none" strike="noStrike" cap="none" dirty="0">
              <a:solidFill>
                <a:srgbClr val="7F7F7F"/>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7F7F7F"/>
              </a:solidFill>
              <a:latin typeface="Arial"/>
              <a:ea typeface="Arial"/>
              <a:cs typeface="Arial"/>
              <a:sym typeface="Arial"/>
            </a:endParaRPr>
          </a:p>
          <a:p>
            <a:pPr marL="285750" marR="0" lvl="1" indent="-285750" algn="l" rtl="0">
              <a:lnSpc>
                <a:spcPct val="100000"/>
              </a:lnSpc>
              <a:spcBef>
                <a:spcPts val="0"/>
              </a:spcBef>
              <a:spcAft>
                <a:spcPts val="0"/>
              </a:spcAft>
              <a:buClr>
                <a:srgbClr val="7F7F7F"/>
              </a:buClr>
              <a:buSzPts val="1600"/>
              <a:buFont typeface="Arial"/>
              <a:buChar char="•"/>
            </a:pPr>
            <a:r>
              <a:rPr lang="en-US" sz="1600" b="0" i="0" u="none" strike="noStrike" cap="none" dirty="0">
                <a:solidFill>
                  <a:srgbClr val="7F7F7F"/>
                </a:solidFill>
                <a:latin typeface="Arial"/>
                <a:ea typeface="Arial"/>
                <a:cs typeface="Arial"/>
                <a:sym typeface="Arial"/>
              </a:rPr>
              <a:t>Ask the agency what their policies and procedures are in terms of worker welfare. </a:t>
            </a:r>
            <a:endParaRPr sz="1600" b="0" i="0" u="none" strike="noStrike" cap="none" dirty="0">
              <a:solidFill>
                <a:srgbClr val="7F7F7F"/>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7F7F7F"/>
              </a:solidFill>
              <a:latin typeface="Arial"/>
              <a:ea typeface="Arial"/>
              <a:cs typeface="Arial"/>
              <a:sym typeface="Arial"/>
            </a:endParaRPr>
          </a:p>
          <a:p>
            <a:pPr marL="285750" marR="0" lvl="1" indent="-285750" algn="l" rtl="0">
              <a:lnSpc>
                <a:spcPct val="100000"/>
              </a:lnSpc>
              <a:spcBef>
                <a:spcPts val="0"/>
              </a:spcBef>
              <a:spcAft>
                <a:spcPts val="0"/>
              </a:spcAft>
              <a:buClr>
                <a:srgbClr val="7F7F7F"/>
              </a:buClr>
              <a:buSzPts val="1600"/>
              <a:buFont typeface="Arial"/>
              <a:buChar char="•"/>
            </a:pPr>
            <a:r>
              <a:rPr lang="en-US" sz="1600" b="0" i="0" u="none" strike="noStrike" cap="none" dirty="0">
                <a:solidFill>
                  <a:srgbClr val="7F7F7F"/>
                </a:solidFill>
                <a:latin typeface="Arial"/>
                <a:ea typeface="Arial"/>
                <a:cs typeface="Arial"/>
                <a:sym typeface="Arial"/>
              </a:rPr>
              <a:t>Do periodic checks of agency worker documentation and </a:t>
            </a:r>
            <a:r>
              <a:rPr lang="en-US" sz="1600" b="0" i="0" u="none" strike="noStrike" cap="none" dirty="0" err="1">
                <a:solidFill>
                  <a:srgbClr val="7F7F7F"/>
                </a:solidFill>
                <a:latin typeface="Arial"/>
                <a:ea typeface="Arial"/>
                <a:cs typeface="Arial"/>
                <a:sym typeface="Arial"/>
              </a:rPr>
              <a:t>payslips</a:t>
            </a:r>
            <a:r>
              <a:rPr lang="en-US" sz="1600" b="0" i="0" u="none" strike="noStrike" cap="none" dirty="0">
                <a:solidFill>
                  <a:srgbClr val="7F7F7F"/>
                </a:solidFill>
                <a:latin typeface="Arial"/>
                <a:ea typeface="Arial"/>
                <a:cs typeface="Arial"/>
                <a:sym typeface="Arial"/>
              </a:rPr>
              <a:t>. </a:t>
            </a:r>
            <a:endParaRPr sz="1600" b="0" i="0" u="none" strike="noStrike" cap="none" dirty="0">
              <a:solidFill>
                <a:srgbClr val="7F7F7F"/>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7F7F7F"/>
              </a:solidFill>
              <a:latin typeface="Arial"/>
              <a:ea typeface="Arial"/>
              <a:cs typeface="Arial"/>
              <a:sym typeface="Arial"/>
            </a:endParaRPr>
          </a:p>
          <a:p>
            <a:pPr marL="285750" marR="0" lvl="1" indent="-285750" algn="l" rtl="0">
              <a:lnSpc>
                <a:spcPct val="100000"/>
              </a:lnSpc>
              <a:spcBef>
                <a:spcPts val="0"/>
              </a:spcBef>
              <a:spcAft>
                <a:spcPts val="0"/>
              </a:spcAft>
              <a:buClr>
                <a:srgbClr val="7F7F7F"/>
              </a:buClr>
              <a:buSzPts val="1600"/>
              <a:buFont typeface="Arial"/>
              <a:buChar char="•"/>
            </a:pPr>
            <a:r>
              <a:rPr lang="en-US" sz="1600" b="0" i="0" u="none" strike="noStrike" cap="none" dirty="0">
                <a:solidFill>
                  <a:srgbClr val="7F7F7F"/>
                </a:solidFill>
                <a:latin typeface="Arial"/>
                <a:ea typeface="Arial"/>
                <a:cs typeface="Arial"/>
                <a:sym typeface="Arial"/>
              </a:rPr>
              <a:t>Check wage, hours, deductions, holiday pay and sick pay, and optional services.</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0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4" name="Google Shape;231;p26">
            <a:extLst>
              <a:ext uri="{FF2B5EF4-FFF2-40B4-BE49-F238E27FC236}">
                <a16:creationId xmlns:a16="http://schemas.microsoft.com/office/drawing/2014/main" id="{C9672B79-C707-0144-BA2E-83C643E86CCE}"/>
              </a:ext>
            </a:extLst>
          </p:cNvPr>
          <p:cNvSpPr txBox="1">
            <a:spLocks/>
          </p:cNvSpPr>
          <p:nvPr/>
        </p:nvSpPr>
        <p:spPr>
          <a:xfrm>
            <a:off x="838200" y="1444163"/>
            <a:ext cx="10515599" cy="6122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r>
              <a:rPr lang="en-US" dirty="0">
                <a:solidFill>
                  <a:schemeClr val="accent2"/>
                </a:solidFill>
              </a:rPr>
              <a:t>Guests (hotels)</a:t>
            </a:r>
            <a:endParaRPr lang="en-US" dirty="0"/>
          </a:p>
        </p:txBody>
      </p:sp>
      <p:sp>
        <p:nvSpPr>
          <p:cNvPr id="5" name="Google Shape;191;p22">
            <a:extLst>
              <a:ext uri="{FF2B5EF4-FFF2-40B4-BE49-F238E27FC236}">
                <a16:creationId xmlns:a16="http://schemas.microsoft.com/office/drawing/2014/main" id="{94D818F0-B774-0244-BDDD-A4B2C8473A36}"/>
              </a:ext>
            </a:extLst>
          </p:cNvPr>
          <p:cNvSpPr txBox="1">
            <a:spLocks/>
          </p:cNvSpPr>
          <p:nvPr/>
        </p:nvSpPr>
        <p:spPr>
          <a:xfrm>
            <a:off x="838200" y="442874"/>
            <a:ext cx="10515599" cy="4758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r>
              <a:rPr lang="en-US" sz="3000" dirty="0">
                <a:solidFill>
                  <a:srgbClr val="3C878B"/>
                </a:solidFill>
              </a:rPr>
              <a:t>Raising awareness of modern slavery:</a:t>
            </a:r>
            <a:endParaRPr lang="en-US" sz="3000" dirty="0"/>
          </a:p>
        </p:txBody>
      </p:sp>
      <p:sp>
        <p:nvSpPr>
          <p:cNvPr id="8" name="Google Shape;193;p22">
            <a:extLst>
              <a:ext uri="{FF2B5EF4-FFF2-40B4-BE49-F238E27FC236}">
                <a16:creationId xmlns:a16="http://schemas.microsoft.com/office/drawing/2014/main" id="{A20F2DCC-DBDE-2042-B4F8-39006747353B}"/>
              </a:ext>
            </a:extLst>
          </p:cNvPr>
          <p:cNvSpPr txBox="1"/>
          <p:nvPr/>
        </p:nvSpPr>
        <p:spPr>
          <a:xfrm>
            <a:off x="803024" y="2201234"/>
            <a:ext cx="105156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2000"/>
              <a:buFont typeface="Arial"/>
              <a:buNone/>
            </a:pPr>
            <a:r>
              <a:rPr lang="en-US" sz="2000" b="1" i="0" u="none" strike="noStrike" cap="none" dirty="0">
                <a:solidFill>
                  <a:srgbClr val="7F7F7F"/>
                </a:solidFill>
                <a:latin typeface="Arial"/>
                <a:ea typeface="Arial"/>
                <a:cs typeface="Arial"/>
                <a:sym typeface="Arial"/>
              </a:rPr>
              <a:t>We need to be aware of some of the signs that could </a:t>
            </a:r>
            <a:r>
              <a:rPr lang="en-GB" sz="2000" b="1" i="0" u="none" strike="noStrike" cap="none" dirty="0">
                <a:solidFill>
                  <a:srgbClr val="7F7F7F"/>
                </a:solidFill>
                <a:latin typeface="Arial"/>
                <a:ea typeface="Arial"/>
                <a:cs typeface="Arial"/>
                <a:sym typeface="Arial"/>
              </a:rPr>
              <a:t>indicate sexual exploitation among guests: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sp>
        <p:nvSpPr>
          <p:cNvPr id="9" name="Google Shape;194;p22">
            <a:extLst>
              <a:ext uri="{FF2B5EF4-FFF2-40B4-BE49-F238E27FC236}">
                <a16:creationId xmlns:a16="http://schemas.microsoft.com/office/drawing/2014/main" id="{04DDF060-4567-254E-9BC6-43B22B1E105E}"/>
              </a:ext>
            </a:extLst>
          </p:cNvPr>
          <p:cNvSpPr txBox="1"/>
          <p:nvPr/>
        </p:nvSpPr>
        <p:spPr>
          <a:xfrm>
            <a:off x="838199" y="2987299"/>
            <a:ext cx="9319846" cy="584775"/>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7F7F7F"/>
              </a:buClr>
              <a:buSzPts val="1600"/>
              <a:buFont typeface="Arial"/>
              <a:buChar char="•"/>
            </a:pPr>
            <a:r>
              <a:rPr lang="en-US" sz="1600" b="0" i="0" u="none" strike="noStrike" cap="none">
                <a:solidFill>
                  <a:srgbClr val="7F7F7F"/>
                </a:solidFill>
                <a:latin typeface="Arial"/>
                <a:ea typeface="Arial"/>
                <a:cs typeface="Arial"/>
                <a:sym typeface="Arial"/>
              </a:rPr>
              <a:t>A teenage girl uses cash to rent a room with an older man.</a:t>
            </a:r>
            <a:endParaRPr sz="1400" b="0" i="0" u="none" strike="noStrike" cap="none">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10" name="Google Shape;195;p22">
            <a:extLst>
              <a:ext uri="{FF2B5EF4-FFF2-40B4-BE49-F238E27FC236}">
                <a16:creationId xmlns:a16="http://schemas.microsoft.com/office/drawing/2014/main" id="{E688E68D-2557-1740-88AA-189AEC1E4452}"/>
              </a:ext>
            </a:extLst>
          </p:cNvPr>
          <p:cNvSpPr txBox="1"/>
          <p:nvPr/>
        </p:nvSpPr>
        <p:spPr>
          <a:xfrm>
            <a:off x="838199" y="3361672"/>
            <a:ext cx="9284677" cy="830997"/>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7F7F7F"/>
              </a:buClr>
              <a:buSzPts val="1600"/>
              <a:buFont typeface="Arial"/>
              <a:buChar char="•"/>
            </a:pPr>
            <a:r>
              <a:rPr lang="en-GB" sz="1600" dirty="0">
                <a:solidFill>
                  <a:srgbClr val="7F7F7F"/>
                </a:solidFill>
              </a:rPr>
              <a:t>A person appears submissive to the person they’re accompanying; they don’t speak for themselves or their ID is held by the other person.</a:t>
            </a:r>
            <a:endParaRPr sz="1400" b="0" i="0" u="none" strike="noStrike" cap="none" dirty="0">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sp>
        <p:nvSpPr>
          <p:cNvPr id="11" name="Google Shape;196;p22">
            <a:extLst>
              <a:ext uri="{FF2B5EF4-FFF2-40B4-BE49-F238E27FC236}">
                <a16:creationId xmlns:a16="http://schemas.microsoft.com/office/drawing/2014/main" id="{5654879A-A097-9745-BA41-0C5937085BB1}"/>
              </a:ext>
            </a:extLst>
          </p:cNvPr>
          <p:cNvSpPr txBox="1"/>
          <p:nvPr/>
        </p:nvSpPr>
        <p:spPr>
          <a:xfrm>
            <a:off x="838199" y="4003099"/>
            <a:ext cx="8569571" cy="830997"/>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7F7F7F"/>
              </a:buClr>
              <a:buSzPts val="1600"/>
              <a:buFont typeface="Arial"/>
              <a:buChar char="•"/>
            </a:pPr>
            <a:r>
              <a:rPr lang="en-GB" sz="1600" b="0" i="0" u="none" strike="noStrike" cap="none" dirty="0">
                <a:solidFill>
                  <a:srgbClr val="7F7F7F"/>
                </a:solidFill>
                <a:latin typeface="Arial"/>
                <a:ea typeface="Arial"/>
                <a:cs typeface="Arial"/>
                <a:sym typeface="Arial"/>
              </a:rPr>
              <a:t>Guests make a last minute booking and have limited or no luggage.</a:t>
            </a:r>
            <a:endParaRPr sz="1400" b="0" i="0" u="none" strike="noStrike" cap="none" dirty="0">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sp>
        <p:nvSpPr>
          <p:cNvPr id="12" name="Google Shape;197;p22">
            <a:extLst>
              <a:ext uri="{FF2B5EF4-FFF2-40B4-BE49-F238E27FC236}">
                <a16:creationId xmlns:a16="http://schemas.microsoft.com/office/drawing/2014/main" id="{78A17245-E9AD-A748-9B93-5C7E82E24E53}"/>
              </a:ext>
            </a:extLst>
          </p:cNvPr>
          <p:cNvSpPr txBox="1"/>
          <p:nvPr/>
        </p:nvSpPr>
        <p:spPr>
          <a:xfrm>
            <a:off x="838199" y="4418597"/>
            <a:ext cx="9642232" cy="830997"/>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7F7F7F"/>
              </a:buClr>
              <a:buSzPts val="1600"/>
              <a:buFont typeface="Arial"/>
              <a:buChar char="•"/>
            </a:pPr>
            <a:r>
              <a:rPr lang="en-US" sz="1600" b="0" i="0" u="none" strike="noStrike" cap="none" dirty="0">
                <a:solidFill>
                  <a:srgbClr val="7F7F7F"/>
                </a:solidFill>
                <a:latin typeface="Arial"/>
                <a:ea typeface="Arial"/>
                <a:cs typeface="Arial"/>
                <a:sym typeface="Arial"/>
              </a:rPr>
              <a:t>Do Not Disturb sign is kept on the door for a number of days.</a:t>
            </a:r>
            <a:endParaRPr sz="1400" b="0" i="0" u="none" strike="noStrike" cap="none" dirty="0">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sp>
        <p:nvSpPr>
          <p:cNvPr id="13" name="Google Shape;197;p22">
            <a:extLst>
              <a:ext uri="{FF2B5EF4-FFF2-40B4-BE49-F238E27FC236}">
                <a16:creationId xmlns:a16="http://schemas.microsoft.com/office/drawing/2014/main" id="{24541BEE-B06D-AF47-B7C4-D0E439ED37F1}"/>
              </a:ext>
            </a:extLst>
          </p:cNvPr>
          <p:cNvSpPr txBox="1"/>
          <p:nvPr/>
        </p:nvSpPr>
        <p:spPr>
          <a:xfrm>
            <a:off x="838199" y="4834095"/>
            <a:ext cx="9642232" cy="830997"/>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7F7F7F"/>
              </a:buClr>
              <a:buSzPts val="1600"/>
              <a:buFont typeface="Arial"/>
              <a:buChar char="•"/>
            </a:pPr>
            <a:r>
              <a:rPr lang="en-GB" sz="1600" b="0" i="0" u="none" strike="noStrike" cap="none" dirty="0">
                <a:solidFill>
                  <a:srgbClr val="7F7F7F"/>
                </a:solidFill>
                <a:latin typeface="Arial"/>
                <a:ea typeface="Arial"/>
                <a:cs typeface="Arial"/>
                <a:sym typeface="Arial"/>
              </a:rPr>
              <a:t>A guest makes an odd room request, like a room overlooking the car park or next door to a fire exit.</a:t>
            </a:r>
            <a:endParaRPr sz="1400" b="0" i="0" u="none" strike="noStrike" cap="none" dirty="0">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4522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4"/>
          <p:cNvSpPr txBox="1">
            <a:spLocks noGrp="1"/>
          </p:cNvSpPr>
          <p:nvPr>
            <p:ph type="title"/>
          </p:nvPr>
        </p:nvSpPr>
        <p:spPr>
          <a:xfrm>
            <a:off x="838200" y="365125"/>
            <a:ext cx="10515599" cy="563235"/>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3000" b="0" i="0" u="none" strike="noStrike" cap="none" dirty="0">
                <a:solidFill>
                  <a:srgbClr val="3C878B"/>
                </a:solidFill>
                <a:sym typeface="Arial"/>
              </a:rPr>
              <a:t>Raising Awareness</a:t>
            </a:r>
            <a:endParaRPr sz="3000" dirty="0">
              <a:solidFill>
                <a:srgbClr val="3C878B"/>
              </a:solidFill>
            </a:endParaRPr>
          </a:p>
        </p:txBody>
      </p:sp>
      <p:pic>
        <p:nvPicPr>
          <p:cNvPr id="9" name="kern">
            <a:hlinkClick r:id="" action="ppaction://media"/>
            <a:extLst>
              <a:ext uri="{FF2B5EF4-FFF2-40B4-BE49-F238E27FC236}">
                <a16:creationId xmlns:a16="http://schemas.microsoft.com/office/drawing/2014/main" id="{3EE72459-1432-A947-919B-979897B4E18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376611" y="1526687"/>
            <a:ext cx="5438775" cy="4351338"/>
          </a:xfrm>
          <a:prstGeom prst="rect">
            <a:avLst/>
          </a:prstGeom>
          <a:noFill/>
          <a:ln>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fullScrn="1">
              <p:cMediaNode vol="80000">
                <p:cTn id="7" fill="hold" display="0">
                  <p:stCondLst>
                    <p:cond delay="indefinite"/>
                  </p:stCondLst>
                </p:cTn>
                <p:tgtEl>
                  <p:spTgt spid="9"/>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3" name="Rectangle 2">
            <a:extLst>
              <a:ext uri="{FF2B5EF4-FFF2-40B4-BE49-F238E27FC236}">
                <a16:creationId xmlns:a16="http://schemas.microsoft.com/office/drawing/2014/main" id="{37B7BE58-4E64-3744-99EB-2634327C0EFC}"/>
              </a:ext>
            </a:extLst>
          </p:cNvPr>
          <p:cNvSpPr/>
          <p:nvPr/>
        </p:nvSpPr>
        <p:spPr>
          <a:xfrm>
            <a:off x="220133" y="266700"/>
            <a:ext cx="11785600" cy="6455833"/>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Online Media 3" descr="Do you see me?">
            <a:hlinkClick r:id="" action="ppaction://media"/>
            <a:extLst>
              <a:ext uri="{FF2B5EF4-FFF2-40B4-BE49-F238E27FC236}">
                <a16:creationId xmlns:a16="http://schemas.microsoft.com/office/drawing/2014/main" id="{F51FDAB1-9A31-A74F-8735-2C764A7A1A27}"/>
              </a:ext>
            </a:extLst>
          </p:cNvPr>
          <p:cNvPicPr>
            <a:picLocks noRot="1" noChangeAspect="1"/>
          </p:cNvPicPr>
          <p:nvPr>
            <a:videoFile r:link="rId1"/>
          </p:nvPr>
        </p:nvPicPr>
        <p:blipFill>
          <a:blip r:embed="rId4"/>
          <a:stretch>
            <a:fillRect/>
          </a:stretch>
        </p:blipFill>
        <p:spPr>
          <a:xfrm>
            <a:off x="2015067" y="313266"/>
            <a:ext cx="8483600" cy="6362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6"/>
          <p:cNvSpPr txBox="1">
            <a:spLocks noGrp="1"/>
          </p:cNvSpPr>
          <p:nvPr>
            <p:ph type="title"/>
          </p:nvPr>
        </p:nvSpPr>
        <p:spPr>
          <a:xfrm>
            <a:off x="838200" y="1444163"/>
            <a:ext cx="10515599" cy="612284"/>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dirty="0">
                <a:solidFill>
                  <a:schemeClr val="accent2"/>
                </a:solidFill>
                <a:latin typeface="Arial"/>
                <a:ea typeface="Arial"/>
                <a:cs typeface="Arial"/>
                <a:sym typeface="Arial"/>
              </a:rPr>
              <a:t>Guests (hotels)</a:t>
            </a:r>
            <a:endParaRPr sz="4400" b="0" i="0" u="none" strike="noStrike" cap="none" dirty="0">
              <a:solidFill>
                <a:schemeClr val="dk1"/>
              </a:solidFill>
              <a:latin typeface="Arial"/>
              <a:ea typeface="Arial"/>
              <a:cs typeface="Arial"/>
              <a:sym typeface="Arial"/>
            </a:endParaRPr>
          </a:p>
        </p:txBody>
      </p:sp>
      <p:sp>
        <p:nvSpPr>
          <p:cNvPr id="232" name="Google Shape;232;p26"/>
          <p:cNvSpPr txBox="1"/>
          <p:nvPr/>
        </p:nvSpPr>
        <p:spPr>
          <a:xfrm>
            <a:off x="1288578" y="2385123"/>
            <a:ext cx="2417930" cy="800219"/>
          </a:xfrm>
          <a:prstGeom prst="rect">
            <a:avLst/>
          </a:prstGeom>
          <a:noFill/>
          <a:ln>
            <a:noFill/>
          </a:ln>
        </p:spPr>
        <p:txBody>
          <a:bodyPr spcFirstLastPara="1" wrap="square" lIns="91425" tIns="45700" rIns="91425" bIns="45700" anchor="t" anchorCtr="0">
            <a:noAutofit/>
          </a:bodyPr>
          <a:lstStyle/>
          <a:p>
            <a:pPr marL="342900" marR="0" lvl="1" indent="-342900" algn="l" rtl="0">
              <a:lnSpc>
                <a:spcPct val="100000"/>
              </a:lnSpc>
              <a:spcBef>
                <a:spcPts val="0"/>
              </a:spcBef>
              <a:spcAft>
                <a:spcPts val="0"/>
              </a:spcAft>
              <a:buClr>
                <a:srgbClr val="7F7F7F"/>
              </a:buClr>
              <a:buSzPts val="1600"/>
              <a:buFont typeface="Arial"/>
              <a:buAutoNum type="arabicPeriod"/>
            </a:pPr>
            <a:r>
              <a:rPr lang="en-US" sz="1600" b="0" i="0" u="none" strike="noStrike" cap="none">
                <a:solidFill>
                  <a:srgbClr val="7F7F7F"/>
                </a:solidFill>
                <a:latin typeface="Arial"/>
                <a:ea typeface="Arial"/>
                <a:cs typeface="Arial"/>
                <a:sym typeface="Arial"/>
              </a:rPr>
              <a:t>Odd room request, next to a fire escape.</a:t>
            </a:r>
            <a:endParaRPr sz="1400" b="0" i="0" u="none" strike="noStrike" cap="none">
              <a:solidFill>
                <a:srgbClr val="000000"/>
              </a:solidFill>
              <a:latin typeface="Arial"/>
              <a:ea typeface="Arial"/>
              <a:cs typeface="Arial"/>
              <a:sym typeface="Arial"/>
            </a:endParaRPr>
          </a:p>
          <a:p>
            <a:pPr marL="342900" marR="0" lvl="0" indent="-25400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26"/>
          <p:cNvSpPr txBox="1"/>
          <p:nvPr/>
        </p:nvSpPr>
        <p:spPr>
          <a:xfrm>
            <a:off x="4166640" y="2385123"/>
            <a:ext cx="2565779" cy="1046440"/>
          </a:xfrm>
          <a:prstGeom prst="rect">
            <a:avLst/>
          </a:prstGeom>
          <a:noFill/>
          <a:ln>
            <a:noFill/>
          </a:ln>
        </p:spPr>
        <p:txBody>
          <a:bodyPr spcFirstLastPara="1" wrap="square" lIns="91425" tIns="45700" rIns="91425" bIns="45700" anchor="t" anchorCtr="0">
            <a:noAutofit/>
          </a:bodyPr>
          <a:lstStyle/>
          <a:p>
            <a:pPr marL="342900" marR="0" lvl="1" indent="-342900" algn="l" rtl="0">
              <a:lnSpc>
                <a:spcPct val="100000"/>
              </a:lnSpc>
              <a:spcBef>
                <a:spcPts val="0"/>
              </a:spcBef>
              <a:spcAft>
                <a:spcPts val="0"/>
              </a:spcAft>
              <a:buClr>
                <a:srgbClr val="7F7F7F"/>
              </a:buClr>
              <a:buSzPts val="1600"/>
              <a:buFont typeface="Arial"/>
              <a:buAutoNum type="arabicPeriod" startAt="2"/>
            </a:pPr>
            <a:r>
              <a:rPr lang="en-US" sz="1600" b="0" i="0" u="none" strike="noStrike" cap="none">
                <a:solidFill>
                  <a:srgbClr val="7F7F7F"/>
                </a:solidFill>
                <a:latin typeface="Arial"/>
                <a:ea typeface="Arial"/>
                <a:cs typeface="Arial"/>
                <a:sym typeface="Arial"/>
              </a:rPr>
              <a:t>Paid by cash and with limited ID. No use of credit cards.</a:t>
            </a:r>
            <a:endParaRPr sz="1400" b="0" i="0" u="none" strike="noStrike" cap="none">
              <a:solidFill>
                <a:srgbClr val="000000"/>
              </a:solidFill>
              <a:latin typeface="Arial"/>
              <a:ea typeface="Arial"/>
              <a:cs typeface="Arial"/>
              <a:sym typeface="Arial"/>
            </a:endParaRPr>
          </a:p>
          <a:p>
            <a:pPr marL="342900" marR="0" lvl="0" indent="-2540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6"/>
          <p:cNvSpPr txBox="1"/>
          <p:nvPr/>
        </p:nvSpPr>
        <p:spPr>
          <a:xfrm>
            <a:off x="7320888" y="2389887"/>
            <a:ext cx="3010228" cy="1292662"/>
          </a:xfrm>
          <a:prstGeom prst="rect">
            <a:avLst/>
          </a:prstGeom>
          <a:noFill/>
          <a:ln>
            <a:noFill/>
          </a:ln>
        </p:spPr>
        <p:txBody>
          <a:bodyPr spcFirstLastPara="1" wrap="square" lIns="91425" tIns="45700" rIns="91425" bIns="45700" anchor="t" anchorCtr="0">
            <a:noAutofit/>
          </a:bodyPr>
          <a:lstStyle/>
          <a:p>
            <a:pPr marL="342900" marR="0" lvl="1" indent="-342900" algn="l" rtl="0">
              <a:lnSpc>
                <a:spcPct val="100000"/>
              </a:lnSpc>
              <a:spcBef>
                <a:spcPts val="0"/>
              </a:spcBef>
              <a:spcAft>
                <a:spcPts val="0"/>
              </a:spcAft>
              <a:buClr>
                <a:srgbClr val="7F7F7F"/>
              </a:buClr>
              <a:buSzPts val="1600"/>
              <a:buFont typeface="Arial"/>
              <a:buAutoNum type="arabicPeriod" startAt="3"/>
            </a:pPr>
            <a:r>
              <a:rPr lang="en-US" sz="1600" b="0" i="0" u="none" strike="noStrike" cap="none">
                <a:solidFill>
                  <a:srgbClr val="7F7F7F"/>
                </a:solidFill>
                <a:latin typeface="Arial"/>
                <a:ea typeface="Arial"/>
                <a:cs typeface="Arial"/>
                <a:sym typeface="Arial"/>
              </a:rPr>
              <a:t>Young person checking in with older persons or with adults that are boyfriends / girlfriends but much older.</a:t>
            </a:r>
            <a:endParaRPr sz="1400" b="0" i="0" u="none" strike="noStrike" cap="none">
              <a:solidFill>
                <a:srgbClr val="000000"/>
              </a:solidFill>
              <a:latin typeface="Arial"/>
              <a:ea typeface="Arial"/>
              <a:cs typeface="Arial"/>
              <a:sym typeface="Arial"/>
            </a:endParaRPr>
          </a:p>
          <a:p>
            <a:pPr marL="342900" marR="0" lvl="0" indent="-2540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6"/>
          <p:cNvSpPr txBox="1"/>
          <p:nvPr/>
        </p:nvSpPr>
        <p:spPr>
          <a:xfrm>
            <a:off x="1288577" y="3957045"/>
            <a:ext cx="2491853" cy="1569660"/>
          </a:xfrm>
          <a:prstGeom prst="rect">
            <a:avLst/>
          </a:prstGeom>
          <a:noFill/>
          <a:ln>
            <a:noFill/>
          </a:ln>
        </p:spPr>
        <p:txBody>
          <a:bodyPr spcFirstLastPara="1" wrap="square" lIns="91425" tIns="45700" rIns="91425" bIns="45700" anchor="t" anchorCtr="0">
            <a:noAutofit/>
          </a:bodyPr>
          <a:lstStyle/>
          <a:p>
            <a:pPr marL="342900" marR="0" lvl="1" indent="-342900" algn="l" rtl="0">
              <a:lnSpc>
                <a:spcPct val="100000"/>
              </a:lnSpc>
              <a:spcBef>
                <a:spcPts val="0"/>
              </a:spcBef>
              <a:spcAft>
                <a:spcPts val="0"/>
              </a:spcAft>
              <a:buClr>
                <a:srgbClr val="7F7F7F"/>
              </a:buClr>
              <a:buSzPts val="1600"/>
              <a:buFont typeface="Arial"/>
              <a:buAutoNum type="arabicPeriod" startAt="4"/>
            </a:pPr>
            <a:r>
              <a:rPr lang="en-US" sz="1600" b="0" i="0" u="none" strike="noStrike" cap="none">
                <a:solidFill>
                  <a:srgbClr val="7F7F7F"/>
                </a:solidFill>
                <a:latin typeface="Arial"/>
                <a:ea typeface="Arial"/>
                <a:cs typeface="Arial"/>
                <a:sym typeface="Arial"/>
              </a:rPr>
              <a:t>Behaviour of accompanying person was submissive, didn’t speak, sat away from the desk, subdued</a:t>
            </a:r>
            <a:endParaRPr sz="1600" b="0" i="0" u="none" strike="noStrike" cap="none">
              <a:solidFill>
                <a:srgbClr val="7F7F7F"/>
              </a:solidFill>
              <a:latin typeface="Arial"/>
              <a:ea typeface="Arial"/>
              <a:cs typeface="Arial"/>
              <a:sym typeface="Arial"/>
            </a:endParaRPr>
          </a:p>
        </p:txBody>
      </p:sp>
      <p:sp>
        <p:nvSpPr>
          <p:cNvPr id="236" name="Google Shape;236;p26"/>
          <p:cNvSpPr txBox="1"/>
          <p:nvPr/>
        </p:nvSpPr>
        <p:spPr>
          <a:xfrm>
            <a:off x="4166640" y="3957044"/>
            <a:ext cx="2565779" cy="1785104"/>
          </a:xfrm>
          <a:prstGeom prst="rect">
            <a:avLst/>
          </a:prstGeom>
          <a:noFill/>
          <a:ln>
            <a:noFill/>
          </a:ln>
        </p:spPr>
        <p:txBody>
          <a:bodyPr spcFirstLastPara="1" wrap="square" lIns="91425" tIns="45700" rIns="91425" bIns="45700" anchor="t" anchorCtr="0">
            <a:noAutofit/>
          </a:bodyPr>
          <a:lstStyle/>
          <a:p>
            <a:pPr marL="342900" marR="0" lvl="1" indent="-342900" algn="l" rtl="0">
              <a:lnSpc>
                <a:spcPct val="100000"/>
              </a:lnSpc>
              <a:spcBef>
                <a:spcPts val="0"/>
              </a:spcBef>
              <a:spcAft>
                <a:spcPts val="0"/>
              </a:spcAft>
              <a:buClr>
                <a:srgbClr val="7F7F7F"/>
              </a:buClr>
              <a:buSzPts val="1600"/>
              <a:buFont typeface="Arial"/>
              <a:buAutoNum type="arabicPeriod" startAt="5"/>
            </a:pPr>
            <a:r>
              <a:rPr lang="en-US" sz="1600" b="0" i="0" u="none" strike="noStrike" cap="none">
                <a:solidFill>
                  <a:srgbClr val="7F7F7F"/>
                </a:solidFill>
                <a:latin typeface="Arial"/>
                <a:ea typeface="Arial"/>
                <a:cs typeface="Arial"/>
                <a:sym typeface="Arial"/>
              </a:rPr>
              <a:t>Arrived with more than one accompanying adult – one adult then broke away so not to be seen.  </a:t>
            </a:r>
            <a:endParaRPr sz="1400" b="0" i="0" u="none" strike="noStrike" cap="none">
              <a:solidFill>
                <a:srgbClr val="000000"/>
              </a:solidFill>
              <a:latin typeface="Arial"/>
              <a:ea typeface="Arial"/>
              <a:cs typeface="Arial"/>
              <a:sym typeface="Arial"/>
            </a:endParaRPr>
          </a:p>
          <a:p>
            <a:pPr marL="342900" marR="0" lvl="0" indent="-2540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6"/>
          <p:cNvSpPr txBox="1"/>
          <p:nvPr/>
        </p:nvSpPr>
        <p:spPr>
          <a:xfrm>
            <a:off x="7361832" y="3957045"/>
            <a:ext cx="2491853" cy="800219"/>
          </a:xfrm>
          <a:prstGeom prst="rect">
            <a:avLst/>
          </a:prstGeom>
          <a:noFill/>
          <a:ln>
            <a:noFill/>
          </a:ln>
        </p:spPr>
        <p:txBody>
          <a:bodyPr spcFirstLastPara="1" wrap="square" lIns="91425" tIns="45700" rIns="91425" bIns="45700" anchor="t" anchorCtr="0">
            <a:noAutofit/>
          </a:bodyPr>
          <a:lstStyle/>
          <a:p>
            <a:pPr marL="342900" marR="0" lvl="1" indent="-342900" algn="l" rtl="0">
              <a:lnSpc>
                <a:spcPct val="100000"/>
              </a:lnSpc>
              <a:spcBef>
                <a:spcPts val="0"/>
              </a:spcBef>
              <a:spcAft>
                <a:spcPts val="0"/>
              </a:spcAft>
              <a:buClr>
                <a:srgbClr val="7F7F7F"/>
              </a:buClr>
              <a:buSzPts val="1600"/>
              <a:buFont typeface="Arial"/>
              <a:buAutoNum type="arabicPeriod" startAt="6"/>
            </a:pPr>
            <a:r>
              <a:rPr lang="en-US" sz="1600" b="0" i="0" u="none" strike="noStrike" cap="none">
                <a:solidFill>
                  <a:srgbClr val="7F7F7F"/>
                </a:solidFill>
                <a:latin typeface="Arial"/>
                <a:ea typeface="Arial"/>
                <a:cs typeface="Arial"/>
                <a:sym typeface="Arial"/>
              </a:rPr>
              <a:t>Limited Luggage or lack of luggage</a:t>
            </a:r>
            <a:endParaRPr sz="1400" b="0" i="0" u="none" strike="noStrike" cap="none">
              <a:solidFill>
                <a:srgbClr val="000000"/>
              </a:solidFill>
              <a:latin typeface="Arial"/>
              <a:ea typeface="Arial"/>
              <a:cs typeface="Arial"/>
              <a:sym typeface="Arial"/>
            </a:endParaRPr>
          </a:p>
          <a:p>
            <a:pPr marL="342900" marR="0" lvl="0" indent="-2540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191;p22">
            <a:extLst>
              <a:ext uri="{FF2B5EF4-FFF2-40B4-BE49-F238E27FC236}">
                <a16:creationId xmlns:a16="http://schemas.microsoft.com/office/drawing/2014/main" id="{3380A0B8-B745-A14E-AB32-74AC6220EC3D}"/>
              </a:ext>
            </a:extLst>
          </p:cNvPr>
          <p:cNvSpPr txBox="1">
            <a:spLocks/>
          </p:cNvSpPr>
          <p:nvPr/>
        </p:nvSpPr>
        <p:spPr>
          <a:xfrm>
            <a:off x="838200" y="442874"/>
            <a:ext cx="10515599" cy="4758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r>
              <a:rPr lang="en-US" sz="3000" dirty="0">
                <a:solidFill>
                  <a:srgbClr val="3C878B"/>
                </a:solidFill>
              </a:rPr>
              <a:t>Checking awareness of indicators:</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4" name="Google Shape;244;p27"/>
          <p:cNvSpPr txBox="1"/>
          <p:nvPr/>
        </p:nvSpPr>
        <p:spPr>
          <a:xfrm>
            <a:off x="838200" y="2056450"/>
            <a:ext cx="9976200" cy="3658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2000"/>
              <a:buFont typeface="Arial"/>
              <a:buNone/>
            </a:pPr>
            <a:r>
              <a:rPr lang="en-US" sz="2000" b="1" i="0" u="none" strike="noStrike" cap="none" dirty="0">
                <a:solidFill>
                  <a:srgbClr val="7F7F7F"/>
                </a:solidFill>
                <a:latin typeface="Arial"/>
                <a:ea typeface="Arial"/>
                <a:cs typeface="Arial"/>
                <a:sym typeface="Arial"/>
              </a:rPr>
              <a:t>We should also be aware of some of the signs that could indicate domestic servitude:</a:t>
            </a:r>
            <a:endParaRPr sz="2000" b="1"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7F7F7F"/>
              </a:solidFill>
              <a:latin typeface="Arial"/>
              <a:ea typeface="Arial"/>
              <a:cs typeface="Arial"/>
              <a:sym typeface="Arial"/>
            </a:endParaRPr>
          </a:p>
          <a:p>
            <a:pPr marL="285750" marR="0" lvl="1" indent="-285750" algn="l" rtl="0">
              <a:lnSpc>
                <a:spcPct val="100000"/>
              </a:lnSpc>
              <a:spcBef>
                <a:spcPts val="0"/>
              </a:spcBef>
              <a:spcAft>
                <a:spcPts val="0"/>
              </a:spcAft>
              <a:buClr>
                <a:srgbClr val="7F7F7F"/>
              </a:buClr>
              <a:buSzPts val="1600"/>
              <a:buFont typeface="Arial"/>
              <a:buChar char="•"/>
            </a:pPr>
            <a:r>
              <a:rPr lang="en-US" sz="1600" b="0" i="0" u="none" strike="noStrike" cap="none" dirty="0">
                <a:solidFill>
                  <a:srgbClr val="7F7F7F"/>
                </a:solidFill>
                <a:latin typeface="Arial"/>
                <a:ea typeface="Arial"/>
                <a:cs typeface="Arial"/>
                <a:sym typeface="Arial"/>
              </a:rPr>
              <a:t>Someone living with and working for a family that might be staying in the hotel.</a:t>
            </a:r>
            <a:endParaRPr sz="1600" b="0" i="0" u="none" strike="noStrike" cap="none" dirty="0">
              <a:solidFill>
                <a:srgbClr val="7F7F7F"/>
              </a:solidFill>
              <a:latin typeface="Arial"/>
              <a:ea typeface="Arial"/>
              <a:cs typeface="Arial"/>
              <a:sym typeface="Arial"/>
            </a:endParaRPr>
          </a:p>
          <a:p>
            <a:pPr marL="457200" marR="0" lvl="0" indent="0" algn="l" rtl="0">
              <a:lnSpc>
                <a:spcPct val="100000"/>
              </a:lnSpc>
              <a:spcBef>
                <a:spcPts val="0"/>
              </a:spcBef>
              <a:spcAft>
                <a:spcPts val="0"/>
              </a:spcAft>
              <a:buClr>
                <a:srgbClr val="7F7F7F"/>
              </a:buClr>
              <a:buSzPts val="1600"/>
              <a:buFont typeface="Arial"/>
              <a:buNone/>
            </a:pPr>
            <a:r>
              <a:rPr lang="en-US" sz="1600" b="0" i="0" u="none" strike="noStrike" cap="none" dirty="0">
                <a:solidFill>
                  <a:srgbClr val="7F7F7F"/>
                </a:solidFill>
                <a:latin typeface="Arial"/>
                <a:ea typeface="Arial"/>
                <a:cs typeface="Arial"/>
                <a:sym typeface="Arial"/>
              </a:rPr>
              <a:t> </a:t>
            </a:r>
            <a:endParaRPr sz="1600" b="0" i="0" u="none" strike="noStrike" cap="none" dirty="0">
              <a:solidFill>
                <a:srgbClr val="7F7F7F"/>
              </a:solidFill>
              <a:latin typeface="Arial"/>
              <a:ea typeface="Arial"/>
              <a:cs typeface="Arial"/>
              <a:sym typeface="Arial"/>
            </a:endParaRPr>
          </a:p>
          <a:p>
            <a:pPr marL="285750" marR="0" lvl="1" indent="-285750" algn="l" rtl="0">
              <a:lnSpc>
                <a:spcPct val="100000"/>
              </a:lnSpc>
              <a:spcBef>
                <a:spcPts val="0"/>
              </a:spcBef>
              <a:spcAft>
                <a:spcPts val="0"/>
              </a:spcAft>
              <a:buClr>
                <a:srgbClr val="7F7F7F"/>
              </a:buClr>
              <a:buSzPts val="1600"/>
              <a:buFont typeface="Arial"/>
              <a:buChar char="•"/>
            </a:pPr>
            <a:r>
              <a:rPr lang="en-US" sz="1600" dirty="0">
                <a:solidFill>
                  <a:srgbClr val="7F7F7F"/>
                </a:solidFill>
              </a:rPr>
              <a:t>Their passports or other identity documents are being withheld.</a:t>
            </a:r>
            <a:endParaRPr sz="1600" dirty="0">
              <a:solidFill>
                <a:srgbClr val="7F7F7F"/>
              </a:solidFill>
            </a:endParaRPr>
          </a:p>
          <a:p>
            <a:pPr marL="285750" marR="0" lvl="0" indent="0" algn="l" rtl="0">
              <a:lnSpc>
                <a:spcPct val="100000"/>
              </a:lnSpc>
              <a:spcBef>
                <a:spcPts val="0"/>
              </a:spcBef>
              <a:spcAft>
                <a:spcPts val="0"/>
              </a:spcAft>
              <a:buNone/>
            </a:pPr>
            <a:endParaRPr sz="1600" dirty="0">
              <a:solidFill>
                <a:srgbClr val="7F7F7F"/>
              </a:solidFill>
            </a:endParaRPr>
          </a:p>
          <a:p>
            <a:pPr marL="285750" marR="0" lvl="1" indent="-285750" algn="l" rtl="0">
              <a:lnSpc>
                <a:spcPct val="100000"/>
              </a:lnSpc>
              <a:spcBef>
                <a:spcPts val="0"/>
              </a:spcBef>
              <a:spcAft>
                <a:spcPts val="0"/>
              </a:spcAft>
              <a:buClr>
                <a:srgbClr val="7F7F7F"/>
              </a:buClr>
              <a:buSzPts val="1600"/>
              <a:buFont typeface="Arial"/>
              <a:buChar char="•"/>
            </a:pPr>
            <a:r>
              <a:rPr lang="en-US" sz="1600" b="0" i="0" u="none" strike="noStrike" cap="none" dirty="0">
                <a:solidFill>
                  <a:srgbClr val="7F7F7F"/>
                </a:solidFill>
                <a:latin typeface="Arial"/>
                <a:ea typeface="Arial"/>
                <a:cs typeface="Arial"/>
                <a:sym typeface="Arial"/>
              </a:rPr>
              <a:t>The domestic worker doesn’t eat with the rest of the family.</a:t>
            </a:r>
            <a:endParaRPr dirty="0"/>
          </a:p>
          <a:p>
            <a:pPr marL="285750" marR="0" lvl="1" indent="-184150" algn="l" rtl="0">
              <a:lnSpc>
                <a:spcPct val="100000"/>
              </a:lnSpc>
              <a:spcBef>
                <a:spcPts val="0"/>
              </a:spcBef>
              <a:spcAft>
                <a:spcPts val="0"/>
              </a:spcAft>
              <a:buClr>
                <a:srgbClr val="7F7F7F"/>
              </a:buClr>
              <a:buSzPts val="1600"/>
              <a:buFont typeface="Arial"/>
              <a:buNone/>
            </a:pPr>
            <a:endParaRPr sz="1600" b="0" i="0" u="none" strike="noStrike" cap="none" dirty="0">
              <a:solidFill>
                <a:srgbClr val="7F7F7F"/>
              </a:solidFill>
              <a:latin typeface="Arial"/>
              <a:ea typeface="Arial"/>
              <a:cs typeface="Arial"/>
              <a:sym typeface="Arial"/>
            </a:endParaRPr>
          </a:p>
          <a:p>
            <a:pPr marL="285750" marR="0" lvl="1" indent="-285750" algn="l" rtl="0">
              <a:lnSpc>
                <a:spcPct val="100000"/>
              </a:lnSpc>
              <a:spcBef>
                <a:spcPts val="0"/>
              </a:spcBef>
              <a:spcAft>
                <a:spcPts val="0"/>
              </a:spcAft>
              <a:buClr>
                <a:srgbClr val="7F7F7F"/>
              </a:buClr>
              <a:buSzPts val="1600"/>
              <a:buFont typeface="Arial"/>
              <a:buChar char="•"/>
            </a:pPr>
            <a:r>
              <a:rPr lang="en-US" sz="1600" b="0" i="0" u="none" strike="noStrike" cap="none" dirty="0">
                <a:solidFill>
                  <a:srgbClr val="7F7F7F"/>
                </a:solidFill>
                <a:latin typeface="Arial"/>
                <a:ea typeface="Arial"/>
                <a:cs typeface="Arial"/>
                <a:sym typeface="Arial"/>
              </a:rPr>
              <a:t>They may appear malnourished and/or unkempt</a:t>
            </a:r>
            <a:r>
              <a:rPr lang="en-US" sz="1600" dirty="0">
                <a:solidFill>
                  <a:srgbClr val="7F7F7F"/>
                </a:solidFill>
              </a:rPr>
              <a:t>. They may display signs of abuse.</a:t>
            </a:r>
            <a:endParaRPr sz="1600" b="0" i="0" u="none" strike="noStrike" cap="none" dirty="0">
              <a:solidFill>
                <a:srgbClr val="7F7F7F"/>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7F7F7F"/>
              </a:solidFill>
              <a:latin typeface="Arial"/>
              <a:ea typeface="Arial"/>
              <a:cs typeface="Arial"/>
              <a:sym typeface="Arial"/>
            </a:endParaRPr>
          </a:p>
          <a:p>
            <a:pPr marL="285750" marR="0" lvl="1" indent="-285750" algn="l" rtl="0">
              <a:lnSpc>
                <a:spcPct val="100000"/>
              </a:lnSpc>
              <a:spcBef>
                <a:spcPts val="0"/>
              </a:spcBef>
              <a:spcAft>
                <a:spcPts val="0"/>
              </a:spcAft>
              <a:buClr>
                <a:srgbClr val="7F7F7F"/>
              </a:buClr>
              <a:buSzPts val="1600"/>
              <a:buFont typeface="Arial"/>
              <a:buChar char="•"/>
            </a:pPr>
            <a:r>
              <a:rPr lang="en-US" sz="1600" b="0" i="0" u="none" strike="noStrike" cap="none" dirty="0">
                <a:solidFill>
                  <a:srgbClr val="7F7F7F"/>
                </a:solidFill>
                <a:latin typeface="Arial"/>
                <a:ea typeface="Arial"/>
                <a:cs typeface="Arial"/>
                <a:sym typeface="Arial"/>
              </a:rPr>
              <a:t>There is evidence that there isn’t enough sleeping space or beds in the room to accommodate the family and the domestic worker. </a:t>
            </a:r>
            <a:endParaRPr sz="1600" b="0" i="0" u="none" strike="noStrike" cap="none" dirty="0">
              <a:solidFill>
                <a:srgbClr val="7F7F7F"/>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7F7F7F"/>
              </a:solidFill>
              <a:latin typeface="Arial"/>
              <a:ea typeface="Arial"/>
              <a:cs typeface="Arial"/>
              <a:sym typeface="Arial"/>
            </a:endParaRPr>
          </a:p>
          <a:p>
            <a:pPr marL="285750" marR="0" lvl="1" indent="-285750" algn="l" rtl="0">
              <a:lnSpc>
                <a:spcPct val="100000"/>
              </a:lnSpc>
              <a:spcBef>
                <a:spcPts val="0"/>
              </a:spcBef>
              <a:spcAft>
                <a:spcPts val="0"/>
              </a:spcAft>
              <a:buClr>
                <a:srgbClr val="7F7F7F"/>
              </a:buClr>
              <a:buSzPts val="1600"/>
              <a:buFont typeface="Arial"/>
              <a:buChar char="•"/>
            </a:pPr>
            <a:r>
              <a:rPr lang="en-US" sz="1600" b="0" i="0" u="none" strike="noStrike" cap="none" dirty="0">
                <a:solidFill>
                  <a:srgbClr val="7F7F7F"/>
                </a:solidFill>
                <a:latin typeface="Arial"/>
                <a:ea typeface="Arial"/>
                <a:cs typeface="Arial"/>
                <a:sym typeface="Arial"/>
              </a:rPr>
              <a:t>Their activities and actions are severely restricted and controlled by the employer.</a:t>
            </a:r>
            <a:endParaRPr sz="1600" b="0" i="0" u="none" strike="noStrike" cap="none" dirty="0">
              <a:solidFill>
                <a:srgbClr val="7F7F7F"/>
              </a:solidFill>
              <a:latin typeface="Arial"/>
              <a:ea typeface="Arial"/>
              <a:cs typeface="Arial"/>
              <a:sym typeface="Arial"/>
            </a:endParaRPr>
          </a:p>
        </p:txBody>
      </p:sp>
      <p:sp>
        <p:nvSpPr>
          <p:cNvPr id="6" name="Google Shape;231;p26">
            <a:extLst>
              <a:ext uri="{FF2B5EF4-FFF2-40B4-BE49-F238E27FC236}">
                <a16:creationId xmlns:a16="http://schemas.microsoft.com/office/drawing/2014/main" id="{2D5A4589-236A-DF47-A71F-09B11B3893BA}"/>
              </a:ext>
            </a:extLst>
          </p:cNvPr>
          <p:cNvSpPr txBox="1">
            <a:spLocks noGrp="1"/>
          </p:cNvSpPr>
          <p:nvPr>
            <p:ph type="title"/>
          </p:nvPr>
        </p:nvSpPr>
        <p:spPr>
          <a:xfrm>
            <a:off x="838200" y="1444163"/>
            <a:ext cx="10515599" cy="612284"/>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dirty="0">
                <a:solidFill>
                  <a:schemeClr val="accent2"/>
                </a:solidFill>
                <a:latin typeface="Arial"/>
                <a:ea typeface="Arial"/>
                <a:cs typeface="Arial"/>
                <a:sym typeface="Arial"/>
              </a:rPr>
              <a:t>Guests (hotels)</a:t>
            </a:r>
            <a:endParaRPr sz="4400" b="0" i="0" u="none" strike="noStrike" cap="none" dirty="0">
              <a:solidFill>
                <a:schemeClr val="dk1"/>
              </a:solidFill>
              <a:latin typeface="Arial"/>
              <a:ea typeface="Arial"/>
              <a:cs typeface="Arial"/>
              <a:sym typeface="Arial"/>
            </a:endParaRPr>
          </a:p>
        </p:txBody>
      </p:sp>
      <p:sp>
        <p:nvSpPr>
          <p:cNvPr id="7" name="Google Shape;191;p22">
            <a:extLst>
              <a:ext uri="{FF2B5EF4-FFF2-40B4-BE49-F238E27FC236}">
                <a16:creationId xmlns:a16="http://schemas.microsoft.com/office/drawing/2014/main" id="{202313A6-33D1-3E4B-AEBD-7C5F76E751F1}"/>
              </a:ext>
            </a:extLst>
          </p:cNvPr>
          <p:cNvSpPr txBox="1">
            <a:spLocks/>
          </p:cNvSpPr>
          <p:nvPr/>
        </p:nvSpPr>
        <p:spPr>
          <a:xfrm>
            <a:off x="838200" y="442874"/>
            <a:ext cx="10515599" cy="4758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r>
              <a:rPr lang="en-US" sz="3000" dirty="0">
                <a:solidFill>
                  <a:srgbClr val="3C878B"/>
                </a:solidFill>
              </a:rPr>
              <a:t>Checking awareness of indicators:</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a:off x="838198" y="298117"/>
            <a:ext cx="10515599" cy="713398"/>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3000" b="0" i="0" u="none" strike="noStrike" cap="none" dirty="0">
                <a:solidFill>
                  <a:srgbClr val="3C878B"/>
                </a:solidFill>
                <a:latin typeface="Arial"/>
                <a:ea typeface="Arial"/>
                <a:cs typeface="Arial"/>
                <a:sym typeface="Arial"/>
              </a:rPr>
              <a:t>Objectives</a:t>
            </a:r>
            <a:endParaRPr sz="3000" b="0" i="0" u="none" strike="noStrike" cap="none" dirty="0">
              <a:solidFill>
                <a:srgbClr val="3C878B"/>
              </a:solidFill>
              <a:latin typeface="Arial"/>
              <a:ea typeface="Arial"/>
              <a:cs typeface="Arial"/>
              <a:sym typeface="Arial"/>
            </a:endParaRPr>
          </a:p>
        </p:txBody>
      </p:sp>
      <p:sp>
        <p:nvSpPr>
          <p:cNvPr id="87" name="Google Shape;87;p12"/>
          <p:cNvSpPr txBox="1">
            <a:spLocks noGrp="1"/>
          </p:cNvSpPr>
          <p:nvPr>
            <p:ph type="body" idx="1"/>
          </p:nvPr>
        </p:nvSpPr>
        <p:spPr>
          <a:xfrm>
            <a:off x="838199" y="1570862"/>
            <a:ext cx="10515599" cy="707643"/>
          </a:xfrm>
          <a:prstGeom prst="rect">
            <a:avLst/>
          </a:prstGeom>
          <a:noFill/>
          <a:ln>
            <a:noFill/>
          </a:ln>
        </p:spPr>
        <p:txBody>
          <a:bodyPr spcFirstLastPara="1" wrap="square" lIns="91425" tIns="91425" rIns="91425" bIns="91425" anchor="t" anchorCtr="0">
            <a:noAutofit/>
          </a:bodyPr>
          <a:lstStyle/>
          <a:p>
            <a:pPr marL="14288" marR="0" lvl="0" indent="0" algn="l" rtl="0">
              <a:lnSpc>
                <a:spcPct val="150000"/>
              </a:lnSpc>
              <a:spcBef>
                <a:spcPts val="0"/>
              </a:spcBef>
              <a:spcAft>
                <a:spcPts val="0"/>
              </a:spcAft>
              <a:buClr>
                <a:schemeClr val="dk1"/>
              </a:buClr>
              <a:buSzPts val="2000"/>
              <a:buFont typeface="Arial"/>
              <a:buNone/>
            </a:pPr>
            <a:r>
              <a:rPr lang="en-US" sz="2000" b="1" i="0" u="none" strike="noStrike" cap="none">
                <a:solidFill>
                  <a:srgbClr val="7F7F7F"/>
                </a:solidFill>
                <a:latin typeface="Arial"/>
                <a:ea typeface="Arial"/>
                <a:cs typeface="Arial"/>
                <a:sym typeface="Arial"/>
              </a:rPr>
              <a:t>By the end of this session you will:</a:t>
            </a:r>
            <a:endParaRPr sz="2800" b="0" i="0" u="none" strike="noStrike" cap="none">
              <a:solidFill>
                <a:schemeClr val="dk1"/>
              </a:solidFill>
              <a:latin typeface="Arial"/>
              <a:ea typeface="Arial"/>
              <a:cs typeface="Arial"/>
              <a:sym typeface="Arial"/>
            </a:endParaRPr>
          </a:p>
        </p:txBody>
      </p:sp>
      <p:grpSp>
        <p:nvGrpSpPr>
          <p:cNvPr id="88" name="Google Shape;88;p12"/>
          <p:cNvGrpSpPr/>
          <p:nvPr/>
        </p:nvGrpSpPr>
        <p:grpSpPr>
          <a:xfrm>
            <a:off x="838198" y="2593546"/>
            <a:ext cx="2453391" cy="2047885"/>
            <a:chOff x="838198" y="2759796"/>
            <a:chExt cx="2453391" cy="2047885"/>
          </a:xfrm>
        </p:grpSpPr>
        <p:sp>
          <p:nvSpPr>
            <p:cNvPr id="89" name="Google Shape;89;p12"/>
            <p:cNvSpPr/>
            <p:nvPr/>
          </p:nvSpPr>
          <p:spPr>
            <a:xfrm>
              <a:off x="838198" y="3484242"/>
              <a:ext cx="2453391" cy="1323439"/>
            </a:xfrm>
            <a:prstGeom prst="rect">
              <a:avLst/>
            </a:prstGeom>
            <a:noFill/>
            <a:ln>
              <a:noFill/>
            </a:ln>
          </p:spPr>
          <p:txBody>
            <a:bodyPr spcFirstLastPara="1" wrap="square" lIns="91425" tIns="45700" rIns="91425" bIns="45700" anchor="t" anchorCtr="0">
              <a:noAutofit/>
            </a:bodyPr>
            <a:lstStyle/>
            <a:p>
              <a:pPr marL="14287" marR="0" lvl="1" indent="0" algn="l" rtl="0">
                <a:lnSpc>
                  <a:spcPct val="100000"/>
                </a:lnSpc>
                <a:spcBef>
                  <a:spcPts val="0"/>
                </a:spcBef>
                <a:spcAft>
                  <a:spcPts val="0"/>
                </a:spcAft>
                <a:buClr>
                  <a:srgbClr val="7F7F7F"/>
                </a:buClr>
                <a:buSzPts val="1600"/>
                <a:buFont typeface="Arial"/>
                <a:buNone/>
              </a:pPr>
              <a:r>
                <a:rPr lang="en-US" sz="1600" b="0" i="0" u="none" strike="noStrike" cap="none" dirty="0">
                  <a:solidFill>
                    <a:srgbClr val="7F7F7F"/>
                  </a:solidFill>
                  <a:latin typeface="Arial"/>
                  <a:ea typeface="Arial"/>
                  <a:cs typeface="Arial"/>
                  <a:sym typeface="Arial"/>
                </a:rPr>
                <a:t>Understand what modern slavery and human trafficking </a:t>
              </a:r>
              <a:r>
                <a:rPr lang="en-US" sz="1600" dirty="0">
                  <a:solidFill>
                    <a:srgbClr val="7F7F7F"/>
                  </a:solidFill>
                </a:rPr>
                <a:t>are</a:t>
              </a:r>
              <a:r>
                <a:rPr lang="en-US" sz="1600" b="0" i="0" u="none" strike="noStrike" cap="none" dirty="0">
                  <a:solidFill>
                    <a:srgbClr val="7F7F7F"/>
                  </a:solidFill>
                  <a:latin typeface="Arial"/>
                  <a:ea typeface="Arial"/>
                  <a:cs typeface="Arial"/>
                  <a:sym typeface="Arial"/>
                </a:rPr>
                <a:t> and </a:t>
              </a:r>
              <a:r>
                <a:rPr lang="en-US" sz="1600" dirty="0">
                  <a:solidFill>
                    <a:srgbClr val="7F7F7F"/>
                  </a:solidFill>
                </a:rPr>
                <a:t>their</a:t>
              </a:r>
              <a:r>
                <a:rPr lang="en-US" sz="1600" b="0" i="0" u="none" strike="noStrike" cap="none" dirty="0">
                  <a:solidFill>
                    <a:srgbClr val="7F7F7F"/>
                  </a:solidFill>
                  <a:latin typeface="Arial"/>
                  <a:ea typeface="Arial"/>
                  <a:cs typeface="Arial"/>
                  <a:sym typeface="Arial"/>
                </a:rPr>
                <a:t> impact on the hospitality industry.</a:t>
              </a:r>
              <a:endParaRPr sz="1400" b="0" i="0" u="none" strike="noStrike" cap="none" dirty="0">
                <a:solidFill>
                  <a:schemeClr val="dk1"/>
                </a:solidFill>
                <a:latin typeface="Arial"/>
                <a:ea typeface="Arial"/>
                <a:cs typeface="Arial"/>
                <a:sym typeface="Arial"/>
              </a:endParaRPr>
            </a:p>
            <a:p>
              <a:pPr marL="14288" marR="0" lvl="1" indent="0" algn="l" rtl="0">
                <a:lnSpc>
                  <a:spcPct val="100000"/>
                </a:lnSpc>
                <a:spcBef>
                  <a:spcPts val="0"/>
                </a:spcBef>
                <a:spcAft>
                  <a:spcPts val="0"/>
                </a:spcAft>
                <a:buClr>
                  <a:srgbClr val="7F7F7F"/>
                </a:buClr>
                <a:buSzPts val="1600"/>
                <a:buFont typeface="Arial"/>
                <a:buNone/>
              </a:pPr>
              <a:endParaRPr sz="1600" b="0" i="0" u="none" strike="noStrike" cap="none" dirty="0">
                <a:solidFill>
                  <a:srgbClr val="7F7F7F"/>
                </a:solidFill>
                <a:latin typeface="Arial"/>
                <a:ea typeface="Arial"/>
                <a:cs typeface="Arial"/>
                <a:sym typeface="Arial"/>
              </a:endParaRPr>
            </a:p>
          </p:txBody>
        </p:sp>
        <p:sp>
          <p:nvSpPr>
            <p:cNvPr id="90" name="Google Shape;90;p12"/>
            <p:cNvSpPr/>
            <p:nvPr/>
          </p:nvSpPr>
          <p:spPr>
            <a:xfrm>
              <a:off x="931798" y="2759796"/>
              <a:ext cx="627853" cy="62785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1" name="Google Shape;91;p12"/>
            <p:cNvSpPr txBox="1"/>
            <p:nvPr/>
          </p:nvSpPr>
          <p:spPr>
            <a:xfrm>
              <a:off x="937560" y="2856389"/>
              <a:ext cx="622091" cy="434666"/>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b="1" i="0" u="none" strike="noStrike" cap="none">
                  <a:solidFill>
                    <a:schemeClr val="lt1"/>
                  </a:solidFill>
                  <a:latin typeface="Arial"/>
                  <a:ea typeface="Arial"/>
                  <a:cs typeface="Arial"/>
                  <a:sym typeface="Arial"/>
                </a:rPr>
                <a:t>1</a:t>
              </a:r>
              <a:endParaRPr sz="1400" b="1" i="0" u="none" strike="noStrike" cap="none">
                <a:solidFill>
                  <a:srgbClr val="000000"/>
                </a:solidFill>
                <a:latin typeface="Arial"/>
                <a:ea typeface="Arial"/>
                <a:cs typeface="Arial"/>
                <a:sym typeface="Arial"/>
              </a:endParaRPr>
            </a:p>
          </p:txBody>
        </p:sp>
      </p:grpSp>
      <p:grpSp>
        <p:nvGrpSpPr>
          <p:cNvPr id="92" name="Google Shape;92;p12"/>
          <p:cNvGrpSpPr/>
          <p:nvPr/>
        </p:nvGrpSpPr>
        <p:grpSpPr>
          <a:xfrm>
            <a:off x="3703401" y="2593546"/>
            <a:ext cx="2453391" cy="2540328"/>
            <a:chOff x="3703401" y="2759796"/>
            <a:chExt cx="2453391" cy="2540328"/>
          </a:xfrm>
        </p:grpSpPr>
        <p:sp>
          <p:nvSpPr>
            <p:cNvPr id="93" name="Google Shape;93;p12"/>
            <p:cNvSpPr/>
            <p:nvPr/>
          </p:nvSpPr>
          <p:spPr>
            <a:xfrm>
              <a:off x="3703401" y="3484242"/>
              <a:ext cx="2453391" cy="1815882"/>
            </a:xfrm>
            <a:prstGeom prst="rect">
              <a:avLst/>
            </a:prstGeom>
            <a:noFill/>
            <a:ln>
              <a:noFill/>
            </a:ln>
          </p:spPr>
          <p:txBody>
            <a:bodyPr spcFirstLastPara="1" wrap="square" lIns="91425" tIns="45700" rIns="91425" bIns="45700" anchor="t" anchorCtr="0">
              <a:noAutofit/>
            </a:bodyPr>
            <a:lstStyle/>
            <a:p>
              <a:pPr marL="14287" marR="0" lvl="1" indent="0" algn="l" rtl="0">
                <a:lnSpc>
                  <a:spcPct val="100000"/>
                </a:lnSpc>
                <a:spcBef>
                  <a:spcPts val="0"/>
                </a:spcBef>
                <a:spcAft>
                  <a:spcPts val="0"/>
                </a:spcAft>
                <a:buClr>
                  <a:srgbClr val="7F7F7F"/>
                </a:buClr>
                <a:buSzPts val="1600"/>
                <a:buFont typeface="Arial"/>
                <a:buNone/>
              </a:pPr>
              <a:r>
                <a:rPr lang="en-US" sz="1600" b="0" i="0" u="none" strike="noStrike" cap="none">
                  <a:solidFill>
                    <a:srgbClr val="7F7F7F"/>
                  </a:solidFill>
                  <a:latin typeface="Arial"/>
                  <a:ea typeface="Arial"/>
                  <a:cs typeface="Arial"/>
                  <a:sym typeface="Arial"/>
                </a:rPr>
                <a:t>Understand the global and UK context of modern slavery.</a:t>
              </a:r>
              <a:endParaRPr sz="1400" b="0" i="0" u="none" strike="noStrike" cap="none">
                <a:solidFill>
                  <a:srgbClr val="000000"/>
                </a:solidFill>
                <a:latin typeface="Arial"/>
                <a:ea typeface="Arial"/>
                <a:cs typeface="Arial"/>
                <a:sym typeface="Arial"/>
              </a:endParaRPr>
            </a:p>
          </p:txBody>
        </p:sp>
        <p:sp>
          <p:nvSpPr>
            <p:cNvPr id="94" name="Google Shape;94;p12"/>
            <p:cNvSpPr/>
            <p:nvPr/>
          </p:nvSpPr>
          <p:spPr>
            <a:xfrm>
              <a:off x="3703402" y="2759796"/>
              <a:ext cx="627853" cy="62785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5" name="Google Shape;95;p12"/>
            <p:cNvSpPr txBox="1"/>
            <p:nvPr/>
          </p:nvSpPr>
          <p:spPr>
            <a:xfrm>
              <a:off x="3709164" y="2856389"/>
              <a:ext cx="622091" cy="434666"/>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b="1" i="0" u="none" strike="noStrike" cap="none">
                  <a:solidFill>
                    <a:schemeClr val="lt1"/>
                  </a:solidFill>
                  <a:latin typeface="Arial"/>
                  <a:ea typeface="Arial"/>
                  <a:cs typeface="Arial"/>
                  <a:sym typeface="Arial"/>
                </a:rPr>
                <a:t>2</a:t>
              </a:r>
              <a:endParaRPr sz="1400" b="1" i="0" u="none" strike="noStrike" cap="none">
                <a:solidFill>
                  <a:srgbClr val="000000"/>
                </a:solidFill>
                <a:latin typeface="Arial"/>
                <a:ea typeface="Arial"/>
                <a:cs typeface="Arial"/>
                <a:sym typeface="Arial"/>
              </a:endParaRPr>
            </a:p>
          </p:txBody>
        </p:sp>
      </p:grpSp>
      <p:grpSp>
        <p:nvGrpSpPr>
          <p:cNvPr id="96" name="Google Shape;96;p12"/>
          <p:cNvGrpSpPr/>
          <p:nvPr/>
        </p:nvGrpSpPr>
        <p:grpSpPr>
          <a:xfrm>
            <a:off x="6568600" y="2593546"/>
            <a:ext cx="2062444" cy="2457556"/>
            <a:chOff x="6568600" y="2759796"/>
            <a:chExt cx="2062444" cy="2457556"/>
          </a:xfrm>
        </p:grpSpPr>
        <p:sp>
          <p:nvSpPr>
            <p:cNvPr id="97" name="Google Shape;97;p12"/>
            <p:cNvSpPr/>
            <p:nvPr/>
          </p:nvSpPr>
          <p:spPr>
            <a:xfrm>
              <a:off x="6568600" y="3484252"/>
              <a:ext cx="2062444" cy="1733100"/>
            </a:xfrm>
            <a:prstGeom prst="rect">
              <a:avLst/>
            </a:prstGeom>
            <a:noFill/>
            <a:ln>
              <a:noFill/>
            </a:ln>
          </p:spPr>
          <p:txBody>
            <a:bodyPr spcFirstLastPara="1" wrap="square" lIns="91425" tIns="45700" rIns="91425" bIns="45700" anchor="t" anchorCtr="0">
              <a:noAutofit/>
            </a:bodyPr>
            <a:lstStyle/>
            <a:p>
              <a:pPr marL="14287" marR="0" lvl="1" indent="0" algn="l" rtl="0">
                <a:lnSpc>
                  <a:spcPct val="100000"/>
                </a:lnSpc>
                <a:spcBef>
                  <a:spcPts val="0"/>
                </a:spcBef>
                <a:spcAft>
                  <a:spcPts val="0"/>
                </a:spcAft>
                <a:buClr>
                  <a:srgbClr val="7F7F7F"/>
                </a:buClr>
                <a:buSzPts val="1600"/>
                <a:buFont typeface="Arial"/>
                <a:buNone/>
              </a:pPr>
              <a:r>
                <a:rPr lang="en-US" sz="1600" b="0" i="0" u="none" strike="noStrike" cap="none">
                  <a:solidFill>
                    <a:srgbClr val="7F7F7F"/>
                  </a:solidFill>
                  <a:latin typeface="Arial"/>
                  <a:ea typeface="Arial"/>
                  <a:cs typeface="Arial"/>
                  <a:sym typeface="Arial"/>
                </a:rPr>
                <a:t>Understand some of the signs of the different types of modern slavery that could occur.</a:t>
              </a:r>
              <a:endParaRPr sz="1600" b="0" i="0" u="none" strike="noStrike" cap="none">
                <a:solidFill>
                  <a:srgbClr val="7F7F7F"/>
                </a:solidFill>
                <a:latin typeface="Arial"/>
                <a:ea typeface="Arial"/>
                <a:cs typeface="Arial"/>
                <a:sym typeface="Arial"/>
              </a:endParaRPr>
            </a:p>
          </p:txBody>
        </p:sp>
        <p:sp>
          <p:nvSpPr>
            <p:cNvPr id="98" name="Google Shape;98;p12"/>
            <p:cNvSpPr/>
            <p:nvPr/>
          </p:nvSpPr>
          <p:spPr>
            <a:xfrm>
              <a:off x="6641002" y="2759796"/>
              <a:ext cx="627853" cy="62785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99" name="Google Shape;99;p12"/>
            <p:cNvSpPr txBox="1"/>
            <p:nvPr/>
          </p:nvSpPr>
          <p:spPr>
            <a:xfrm>
              <a:off x="6646764" y="2856389"/>
              <a:ext cx="622091" cy="434666"/>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b="1" i="0" u="none" strike="noStrike" cap="none">
                  <a:solidFill>
                    <a:schemeClr val="lt1"/>
                  </a:solidFill>
                  <a:latin typeface="Arial"/>
                  <a:ea typeface="Arial"/>
                  <a:cs typeface="Arial"/>
                  <a:sym typeface="Arial"/>
                </a:rPr>
                <a:t>3</a:t>
              </a:r>
              <a:endParaRPr sz="1400" b="1" i="0" u="none" strike="noStrike" cap="none">
                <a:solidFill>
                  <a:srgbClr val="000000"/>
                </a:solidFill>
                <a:latin typeface="Arial"/>
                <a:ea typeface="Arial"/>
                <a:cs typeface="Arial"/>
                <a:sym typeface="Arial"/>
              </a:endParaRPr>
            </a:p>
          </p:txBody>
        </p:sp>
      </p:grpSp>
      <p:grpSp>
        <p:nvGrpSpPr>
          <p:cNvPr id="100" name="Google Shape;100;p12"/>
          <p:cNvGrpSpPr/>
          <p:nvPr/>
        </p:nvGrpSpPr>
        <p:grpSpPr>
          <a:xfrm>
            <a:off x="9433808" y="2593546"/>
            <a:ext cx="2453391" cy="1555443"/>
            <a:chOff x="9433808" y="2759796"/>
            <a:chExt cx="2453391" cy="1555443"/>
          </a:xfrm>
        </p:grpSpPr>
        <p:sp>
          <p:nvSpPr>
            <p:cNvPr id="101" name="Google Shape;101;p12"/>
            <p:cNvSpPr/>
            <p:nvPr/>
          </p:nvSpPr>
          <p:spPr>
            <a:xfrm>
              <a:off x="9433808" y="3484242"/>
              <a:ext cx="2453391" cy="830997"/>
            </a:xfrm>
            <a:prstGeom prst="rect">
              <a:avLst/>
            </a:prstGeom>
            <a:noFill/>
            <a:ln>
              <a:noFill/>
            </a:ln>
          </p:spPr>
          <p:txBody>
            <a:bodyPr spcFirstLastPara="1" wrap="square" lIns="91425" tIns="45700" rIns="91425" bIns="45700" anchor="t" anchorCtr="0">
              <a:noAutofit/>
            </a:bodyPr>
            <a:lstStyle/>
            <a:p>
              <a:pPr marL="14287" marR="0" lvl="1" indent="0" algn="l" rtl="0">
                <a:lnSpc>
                  <a:spcPct val="100000"/>
                </a:lnSpc>
                <a:spcBef>
                  <a:spcPts val="0"/>
                </a:spcBef>
                <a:spcAft>
                  <a:spcPts val="0"/>
                </a:spcAft>
                <a:buClr>
                  <a:srgbClr val="7F7F7F"/>
                </a:buClr>
                <a:buSzPts val="1600"/>
                <a:buFont typeface="Arial"/>
                <a:buNone/>
              </a:pPr>
              <a:r>
                <a:rPr lang="en-US" sz="1600" b="0" i="0" u="none" strike="noStrike" cap="none">
                  <a:solidFill>
                    <a:srgbClr val="7F7F7F"/>
                  </a:solidFill>
                  <a:latin typeface="Arial"/>
                  <a:ea typeface="Arial"/>
                  <a:cs typeface="Arial"/>
                  <a:sym typeface="Arial"/>
                </a:rPr>
                <a:t>Understand your own responsibility in tackling modern slavery and what procedures to follow if you encounter an incident.</a:t>
              </a:r>
              <a:endParaRPr sz="1600" b="0" i="0" u="none" strike="noStrike" cap="none">
                <a:solidFill>
                  <a:srgbClr val="7F7F7F"/>
                </a:solidFill>
                <a:latin typeface="Arial"/>
                <a:ea typeface="Arial"/>
                <a:cs typeface="Arial"/>
                <a:sym typeface="Arial"/>
              </a:endParaRPr>
            </a:p>
          </p:txBody>
        </p:sp>
        <p:sp>
          <p:nvSpPr>
            <p:cNvPr id="102" name="Google Shape;102;p12"/>
            <p:cNvSpPr/>
            <p:nvPr/>
          </p:nvSpPr>
          <p:spPr>
            <a:xfrm>
              <a:off x="9528202" y="2759796"/>
              <a:ext cx="627853" cy="627853"/>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3" name="Google Shape;103;p12"/>
            <p:cNvSpPr txBox="1"/>
            <p:nvPr/>
          </p:nvSpPr>
          <p:spPr>
            <a:xfrm>
              <a:off x="9533964" y="2856389"/>
              <a:ext cx="622091" cy="434666"/>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b="1" i="0" u="none" strike="noStrike" cap="none">
                  <a:solidFill>
                    <a:schemeClr val="lt1"/>
                  </a:solidFill>
                  <a:latin typeface="Arial"/>
                  <a:ea typeface="Arial"/>
                  <a:cs typeface="Arial"/>
                  <a:sym typeface="Arial"/>
                </a:rPr>
                <a:t>4</a:t>
              </a:r>
              <a:endParaRPr sz="1400" b="1"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1" name="Google Shape;251;p28"/>
          <p:cNvSpPr txBox="1"/>
          <p:nvPr/>
        </p:nvSpPr>
        <p:spPr>
          <a:xfrm>
            <a:off x="838200" y="2508832"/>
            <a:ext cx="8043584" cy="552484"/>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i="0" u="none" strike="noStrike" cap="none" dirty="0">
                <a:solidFill>
                  <a:srgbClr val="7F7F7F"/>
                </a:solidFill>
                <a:latin typeface="Arial"/>
                <a:ea typeface="Arial"/>
                <a:cs typeface="Arial"/>
                <a:sym typeface="Arial"/>
              </a:rPr>
              <a:t>Indicators</a:t>
            </a:r>
            <a:endParaRPr sz="2800" i="0" u="none" strike="noStrike" cap="none" dirty="0">
              <a:solidFill>
                <a:srgbClr val="7F7F7F"/>
              </a:solidFill>
              <a:latin typeface="Arial"/>
              <a:ea typeface="Arial"/>
              <a:cs typeface="Arial"/>
              <a:sym typeface="Arial"/>
            </a:endParaRPr>
          </a:p>
        </p:txBody>
      </p:sp>
      <p:sp>
        <p:nvSpPr>
          <p:cNvPr id="252" name="Google Shape;252;p28"/>
          <p:cNvSpPr txBox="1"/>
          <p:nvPr/>
        </p:nvSpPr>
        <p:spPr>
          <a:xfrm>
            <a:off x="547161" y="3173412"/>
            <a:ext cx="10628839" cy="3684588"/>
          </a:xfrm>
          <a:prstGeom prst="rect">
            <a:avLst/>
          </a:prstGeom>
          <a:noFill/>
          <a:ln>
            <a:noFill/>
          </a:ln>
        </p:spPr>
        <p:txBody>
          <a:bodyPr spcFirstLastPara="1" wrap="square" lIns="91425" tIns="91425" rIns="91425" bIns="91425" anchor="t" anchorCtr="0">
            <a:noAutofit/>
          </a:bodyPr>
          <a:lstStyle/>
          <a:p>
            <a:pPr marL="355600" marR="0" lvl="0" indent="-127000" algn="l" rtl="0">
              <a:lnSpc>
                <a:spcPct val="90000"/>
              </a:lnSpc>
              <a:spcBef>
                <a:spcPts val="0"/>
              </a:spcBef>
              <a:spcAft>
                <a:spcPts val="0"/>
              </a:spcAft>
              <a:buClr>
                <a:srgbClr val="7F7F7F"/>
              </a:buClr>
              <a:buSzPts val="1900"/>
              <a:buFont typeface="Arial"/>
              <a:buChar char="•"/>
            </a:pPr>
            <a:r>
              <a:rPr lang="en-US" sz="1900" b="0" i="0" u="none" strike="noStrike" cap="none" dirty="0">
                <a:solidFill>
                  <a:srgbClr val="7F7F7F"/>
                </a:solidFill>
                <a:latin typeface="Arial"/>
                <a:ea typeface="Arial"/>
                <a:cs typeface="Arial"/>
                <a:sym typeface="Arial"/>
              </a:rPr>
              <a:t> Passports being withheld.</a:t>
            </a:r>
            <a:endParaRPr sz="1400" b="0" i="0" u="none" strike="noStrike" cap="none" dirty="0">
              <a:solidFill>
                <a:srgbClr val="7F7F7F"/>
              </a:solidFill>
              <a:latin typeface="Arial"/>
              <a:ea typeface="Arial"/>
              <a:cs typeface="Arial"/>
              <a:sym typeface="Arial"/>
            </a:endParaRPr>
          </a:p>
          <a:p>
            <a:pPr marL="355600" marR="0" lvl="0" indent="-127000" algn="l" rtl="0">
              <a:lnSpc>
                <a:spcPct val="90000"/>
              </a:lnSpc>
              <a:spcBef>
                <a:spcPts val="1000"/>
              </a:spcBef>
              <a:spcAft>
                <a:spcPts val="0"/>
              </a:spcAft>
              <a:buClr>
                <a:srgbClr val="7F7F7F"/>
              </a:buClr>
              <a:buSzPts val="1900"/>
              <a:buFont typeface="Arial"/>
              <a:buChar char="•"/>
            </a:pPr>
            <a:r>
              <a:rPr lang="en-US" sz="1900" b="0" i="0" u="none" strike="noStrike" cap="none" dirty="0">
                <a:solidFill>
                  <a:srgbClr val="7F7F7F"/>
                </a:solidFill>
                <a:latin typeface="Arial"/>
                <a:ea typeface="Arial"/>
                <a:cs typeface="Arial"/>
                <a:sym typeface="Arial"/>
              </a:rPr>
              <a:t> Restricted movement as not leaving the room and not seen in other areas of the hotel.</a:t>
            </a:r>
            <a:endParaRPr sz="1400" b="0" i="0" u="none" strike="noStrike" cap="none" dirty="0">
              <a:solidFill>
                <a:srgbClr val="7F7F7F"/>
              </a:solidFill>
              <a:latin typeface="Arial"/>
              <a:ea typeface="Arial"/>
              <a:cs typeface="Arial"/>
              <a:sym typeface="Arial"/>
            </a:endParaRPr>
          </a:p>
          <a:p>
            <a:pPr marL="355600" marR="0" lvl="0" indent="-127000" algn="l" rtl="0">
              <a:lnSpc>
                <a:spcPct val="90000"/>
              </a:lnSpc>
              <a:spcBef>
                <a:spcPts val="1000"/>
              </a:spcBef>
              <a:spcAft>
                <a:spcPts val="0"/>
              </a:spcAft>
              <a:buClr>
                <a:srgbClr val="7F7F7F"/>
              </a:buClr>
              <a:buSzPts val="1900"/>
              <a:buFont typeface="Arial"/>
              <a:buChar char="•"/>
            </a:pPr>
            <a:r>
              <a:rPr lang="en-US" sz="1900" b="0" i="0" u="none" strike="noStrike" cap="none" dirty="0">
                <a:solidFill>
                  <a:srgbClr val="7F7F7F"/>
                </a:solidFill>
                <a:latin typeface="Arial"/>
                <a:ea typeface="Arial"/>
                <a:cs typeface="Arial"/>
                <a:sym typeface="Arial"/>
              </a:rPr>
              <a:t> How did they appear to the housekeeper? Signs of isolation, anxiety, abuse or maltreatment?</a:t>
            </a:r>
            <a:endParaRPr sz="1400" b="0" i="0" u="none" strike="noStrike" cap="none" dirty="0">
              <a:solidFill>
                <a:srgbClr val="7F7F7F"/>
              </a:solidFill>
              <a:latin typeface="Arial"/>
              <a:ea typeface="Arial"/>
              <a:cs typeface="Arial"/>
              <a:sym typeface="Arial"/>
            </a:endParaRPr>
          </a:p>
          <a:p>
            <a:pPr marL="355600" marR="0" lvl="0" indent="-127000" algn="l" rtl="0">
              <a:lnSpc>
                <a:spcPct val="90000"/>
              </a:lnSpc>
              <a:spcBef>
                <a:spcPts val="1000"/>
              </a:spcBef>
              <a:spcAft>
                <a:spcPts val="0"/>
              </a:spcAft>
              <a:buClr>
                <a:srgbClr val="7F7F7F"/>
              </a:buClr>
              <a:buSzPts val="1900"/>
              <a:buFont typeface="Arial"/>
              <a:buChar char="•"/>
            </a:pPr>
            <a:r>
              <a:rPr lang="en-US" sz="1900" b="0" i="0" u="none" strike="noStrike" cap="none" dirty="0">
                <a:solidFill>
                  <a:srgbClr val="7F7F7F"/>
                </a:solidFill>
                <a:latin typeface="Arial"/>
                <a:ea typeface="Arial"/>
                <a:cs typeface="Arial"/>
                <a:sym typeface="Arial"/>
              </a:rPr>
              <a:t> Unable to contact their families.</a:t>
            </a:r>
            <a:endParaRPr sz="1400" b="0" i="0" u="none" strike="noStrike" cap="none" dirty="0">
              <a:solidFill>
                <a:srgbClr val="7F7F7F"/>
              </a:solidFill>
              <a:latin typeface="Arial"/>
              <a:ea typeface="Arial"/>
              <a:cs typeface="Arial"/>
              <a:sym typeface="Arial"/>
            </a:endParaRPr>
          </a:p>
          <a:p>
            <a:pPr marL="355600" marR="0" lvl="0" indent="-127000" algn="l" rtl="0">
              <a:lnSpc>
                <a:spcPct val="90000"/>
              </a:lnSpc>
              <a:spcBef>
                <a:spcPts val="1000"/>
              </a:spcBef>
              <a:spcAft>
                <a:spcPts val="0"/>
              </a:spcAft>
              <a:buClr>
                <a:srgbClr val="7F7F7F"/>
              </a:buClr>
              <a:buSzPts val="1900"/>
              <a:buFont typeface="Arial"/>
              <a:buChar char="•"/>
            </a:pPr>
            <a:r>
              <a:rPr lang="en-US" sz="1900" b="0" i="0" u="none" strike="noStrike" cap="none" dirty="0">
                <a:solidFill>
                  <a:srgbClr val="7F7F7F"/>
                </a:solidFill>
                <a:latin typeface="Arial"/>
                <a:ea typeface="Arial"/>
                <a:cs typeface="Arial"/>
                <a:sym typeface="Arial"/>
              </a:rPr>
              <a:t> What signs could the room have potentially shown? Lack of beds?</a:t>
            </a:r>
            <a:endParaRPr dirty="0"/>
          </a:p>
          <a:p>
            <a:pPr marL="355600" marR="0" lvl="0" indent="-127000" algn="l" rtl="0">
              <a:lnSpc>
                <a:spcPct val="90000"/>
              </a:lnSpc>
              <a:spcBef>
                <a:spcPts val="1000"/>
              </a:spcBef>
              <a:spcAft>
                <a:spcPts val="0"/>
              </a:spcAft>
              <a:buClr>
                <a:srgbClr val="7F7F7F"/>
              </a:buClr>
              <a:buSzPts val="1900"/>
              <a:buFont typeface="Arial"/>
              <a:buChar char="•"/>
            </a:pPr>
            <a:r>
              <a:rPr lang="en-US" sz="1900" b="0" i="0" u="none" strike="noStrike" cap="none" dirty="0">
                <a:solidFill>
                  <a:srgbClr val="7F7F7F"/>
                </a:solidFill>
                <a:latin typeface="Arial"/>
                <a:ea typeface="Arial"/>
                <a:cs typeface="Arial"/>
                <a:sym typeface="Arial"/>
              </a:rPr>
              <a:t> Disclosure. </a:t>
            </a:r>
            <a:endParaRPr sz="1400" b="0" i="0" u="none" strike="noStrike" cap="none" dirty="0">
              <a:solidFill>
                <a:srgbClr val="7F7F7F"/>
              </a:solidFill>
              <a:latin typeface="Arial"/>
              <a:ea typeface="Arial"/>
              <a:cs typeface="Arial"/>
              <a:sym typeface="Arial"/>
            </a:endParaRPr>
          </a:p>
        </p:txBody>
      </p:sp>
      <p:sp>
        <p:nvSpPr>
          <p:cNvPr id="253" name="Google Shape;253;p28"/>
          <p:cNvSpPr txBox="1"/>
          <p:nvPr/>
        </p:nvSpPr>
        <p:spPr>
          <a:xfrm>
            <a:off x="838200" y="2056447"/>
            <a:ext cx="8043584" cy="552484"/>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chemeClr val="dk1"/>
              </a:buClr>
              <a:buSzPts val="2400"/>
              <a:buFont typeface="Arial"/>
              <a:buNone/>
            </a:pPr>
            <a:r>
              <a:rPr lang="en-US" sz="2400" b="1" i="0" u="none" strike="noStrike" cap="none" dirty="0">
                <a:solidFill>
                  <a:srgbClr val="7F7F7F"/>
                </a:solidFill>
                <a:latin typeface="Arial"/>
                <a:ea typeface="Arial"/>
                <a:cs typeface="Arial"/>
                <a:sym typeface="Arial"/>
              </a:rPr>
              <a:t>Case study: </a:t>
            </a:r>
            <a:r>
              <a:rPr lang="en-US" sz="2400" b="1" i="0" u="none" strike="noStrike" cap="none" dirty="0">
                <a:solidFill>
                  <a:srgbClr val="7F7F7F"/>
                </a:solidFill>
                <a:latin typeface="Arial"/>
                <a:ea typeface="Arial"/>
                <a:cs typeface="Arial"/>
                <a:sym typeface="Arial"/>
                <a:hlinkClick r:id="rId3"/>
              </a:rPr>
              <a:t>Estella and Angelica</a:t>
            </a:r>
            <a:endParaRPr sz="2800" b="1" i="0" u="none" strike="noStrike" cap="none" dirty="0">
              <a:solidFill>
                <a:srgbClr val="7F7F7F"/>
              </a:solidFill>
              <a:latin typeface="Arial"/>
              <a:ea typeface="Arial"/>
              <a:cs typeface="Arial"/>
              <a:sym typeface="Arial"/>
            </a:endParaRPr>
          </a:p>
        </p:txBody>
      </p:sp>
      <p:sp>
        <p:nvSpPr>
          <p:cNvPr id="6" name="Google Shape;231;p26">
            <a:extLst>
              <a:ext uri="{FF2B5EF4-FFF2-40B4-BE49-F238E27FC236}">
                <a16:creationId xmlns:a16="http://schemas.microsoft.com/office/drawing/2014/main" id="{3A16A783-A4D4-3F44-8395-7D21E38DF3EF}"/>
              </a:ext>
            </a:extLst>
          </p:cNvPr>
          <p:cNvSpPr txBox="1">
            <a:spLocks noGrp="1"/>
          </p:cNvSpPr>
          <p:nvPr>
            <p:ph type="title"/>
          </p:nvPr>
        </p:nvSpPr>
        <p:spPr>
          <a:xfrm>
            <a:off x="838200" y="1444163"/>
            <a:ext cx="10515599" cy="612284"/>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dirty="0">
                <a:solidFill>
                  <a:schemeClr val="accent2"/>
                </a:solidFill>
                <a:latin typeface="Arial"/>
                <a:ea typeface="Arial"/>
                <a:cs typeface="Arial"/>
                <a:sym typeface="Arial"/>
              </a:rPr>
              <a:t>Guests (hotels)</a:t>
            </a:r>
            <a:endParaRPr sz="4400" b="0" i="0" u="none" strike="noStrike" cap="none" dirty="0">
              <a:solidFill>
                <a:schemeClr val="dk1"/>
              </a:solidFill>
              <a:latin typeface="Arial"/>
              <a:ea typeface="Arial"/>
              <a:cs typeface="Arial"/>
              <a:sym typeface="Arial"/>
            </a:endParaRPr>
          </a:p>
        </p:txBody>
      </p:sp>
      <p:sp>
        <p:nvSpPr>
          <p:cNvPr id="7" name="Google Shape;191;p22">
            <a:extLst>
              <a:ext uri="{FF2B5EF4-FFF2-40B4-BE49-F238E27FC236}">
                <a16:creationId xmlns:a16="http://schemas.microsoft.com/office/drawing/2014/main" id="{DDE843FF-62C9-4541-9D3D-D8CE0BD6A793}"/>
              </a:ext>
            </a:extLst>
          </p:cNvPr>
          <p:cNvSpPr txBox="1">
            <a:spLocks/>
          </p:cNvSpPr>
          <p:nvPr/>
        </p:nvSpPr>
        <p:spPr>
          <a:xfrm>
            <a:off x="838200" y="442874"/>
            <a:ext cx="10515599" cy="4758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r>
              <a:rPr lang="en-US" sz="3000" dirty="0">
                <a:solidFill>
                  <a:srgbClr val="3C878B"/>
                </a:solidFill>
              </a:rPr>
              <a:t>Checking awareness of indicators:</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6" name="Google Shape;191;p22">
            <a:extLst>
              <a:ext uri="{FF2B5EF4-FFF2-40B4-BE49-F238E27FC236}">
                <a16:creationId xmlns:a16="http://schemas.microsoft.com/office/drawing/2014/main" id="{D0214E31-391C-BF45-B23D-5422A9F41163}"/>
              </a:ext>
            </a:extLst>
          </p:cNvPr>
          <p:cNvSpPr txBox="1">
            <a:spLocks/>
          </p:cNvSpPr>
          <p:nvPr/>
        </p:nvSpPr>
        <p:spPr>
          <a:xfrm>
            <a:off x="838200" y="442874"/>
            <a:ext cx="10515599" cy="4758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r>
              <a:rPr lang="en-US" sz="3000" dirty="0">
                <a:solidFill>
                  <a:srgbClr val="3C878B"/>
                </a:solidFill>
              </a:rPr>
              <a:t>Raising awareness of modern slavery:</a:t>
            </a:r>
            <a:endParaRPr lang="en-US" sz="3000" dirty="0"/>
          </a:p>
        </p:txBody>
      </p:sp>
      <p:pic>
        <p:nvPicPr>
          <p:cNvPr id="2" name="Online Media 1" descr="How to prevent exploitation in your supply chain">
            <a:hlinkClick r:id="" action="ppaction://media"/>
            <a:extLst>
              <a:ext uri="{FF2B5EF4-FFF2-40B4-BE49-F238E27FC236}">
                <a16:creationId xmlns:a16="http://schemas.microsoft.com/office/drawing/2014/main" id="{A0FD5C0C-5299-8E4A-BE78-149E10387E15}"/>
              </a:ext>
            </a:extLst>
          </p:cNvPr>
          <p:cNvPicPr>
            <a:picLocks noRot="1" noChangeAspect="1"/>
          </p:cNvPicPr>
          <p:nvPr>
            <a:videoFile r:link="rId1"/>
          </p:nvPr>
        </p:nvPicPr>
        <p:blipFill>
          <a:blip r:embed="rId4"/>
          <a:stretch>
            <a:fillRect/>
          </a:stretch>
        </p:blipFill>
        <p:spPr>
          <a:xfrm>
            <a:off x="1401234" y="1110041"/>
            <a:ext cx="9389532" cy="5305085"/>
          </a:xfrm>
          <a:prstGeom prst="rect">
            <a:avLst/>
          </a:prstGeom>
        </p:spPr>
      </p:pic>
    </p:spTree>
    <p:extLst>
      <p:ext uri="{BB962C8B-B14F-4D97-AF65-F5344CB8AC3E}">
        <p14:creationId xmlns:p14="http://schemas.microsoft.com/office/powerpoint/2010/main" val="372022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5" name="Google Shape;231;p26">
            <a:extLst>
              <a:ext uri="{FF2B5EF4-FFF2-40B4-BE49-F238E27FC236}">
                <a16:creationId xmlns:a16="http://schemas.microsoft.com/office/drawing/2014/main" id="{54F74F5F-9A27-1A43-AF1A-4281AA1B6C55}"/>
              </a:ext>
            </a:extLst>
          </p:cNvPr>
          <p:cNvSpPr txBox="1">
            <a:spLocks/>
          </p:cNvSpPr>
          <p:nvPr/>
        </p:nvSpPr>
        <p:spPr>
          <a:xfrm>
            <a:off x="838200" y="1444163"/>
            <a:ext cx="10515599" cy="6122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r>
              <a:rPr lang="en-US" dirty="0">
                <a:solidFill>
                  <a:schemeClr val="accent2"/>
                </a:solidFill>
              </a:rPr>
              <a:t>Supply chain</a:t>
            </a:r>
            <a:endParaRPr lang="en-US" dirty="0"/>
          </a:p>
        </p:txBody>
      </p:sp>
      <p:sp>
        <p:nvSpPr>
          <p:cNvPr id="6" name="Google Shape;191;p22">
            <a:extLst>
              <a:ext uri="{FF2B5EF4-FFF2-40B4-BE49-F238E27FC236}">
                <a16:creationId xmlns:a16="http://schemas.microsoft.com/office/drawing/2014/main" id="{D0214E31-391C-BF45-B23D-5422A9F41163}"/>
              </a:ext>
            </a:extLst>
          </p:cNvPr>
          <p:cNvSpPr txBox="1">
            <a:spLocks/>
          </p:cNvSpPr>
          <p:nvPr/>
        </p:nvSpPr>
        <p:spPr>
          <a:xfrm>
            <a:off x="838200" y="442874"/>
            <a:ext cx="10515599" cy="4758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r>
              <a:rPr lang="en-US" sz="3000" dirty="0">
                <a:solidFill>
                  <a:srgbClr val="3C878B"/>
                </a:solidFill>
              </a:rPr>
              <a:t>Raising awareness of modern slavery:</a:t>
            </a:r>
            <a:endParaRPr lang="en-US" sz="3000" dirty="0"/>
          </a:p>
        </p:txBody>
      </p:sp>
      <p:sp>
        <p:nvSpPr>
          <p:cNvPr id="8" name="Google Shape;287;p32">
            <a:extLst>
              <a:ext uri="{FF2B5EF4-FFF2-40B4-BE49-F238E27FC236}">
                <a16:creationId xmlns:a16="http://schemas.microsoft.com/office/drawing/2014/main" id="{A5C90CAC-9CAA-044D-A685-5035094E5845}"/>
              </a:ext>
            </a:extLst>
          </p:cNvPr>
          <p:cNvSpPr txBox="1"/>
          <p:nvPr/>
        </p:nvSpPr>
        <p:spPr>
          <a:xfrm>
            <a:off x="838199" y="2056447"/>
            <a:ext cx="10515600" cy="3742030"/>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rgbClr val="7F7F7F"/>
              </a:buClr>
              <a:buSzPts val="2000"/>
            </a:pPr>
            <a:r>
              <a:rPr lang="en-US" sz="2000" b="1" i="0" u="none" strike="noStrike" cap="none" dirty="0">
                <a:solidFill>
                  <a:srgbClr val="7F7F7F"/>
                </a:solidFill>
                <a:sym typeface="Arial"/>
              </a:rPr>
              <a:t>There are steps you can </a:t>
            </a:r>
            <a:r>
              <a:rPr lang="en-US" sz="2000" b="1" dirty="0">
                <a:solidFill>
                  <a:srgbClr val="7F7F7F"/>
                </a:solidFill>
              </a:rPr>
              <a:t>take to mitigate risk of modern slavery in your supply chains:</a:t>
            </a:r>
            <a:endParaRPr lang="en-US" sz="2000" dirty="0">
              <a:solidFill>
                <a:srgbClr val="7F7F7F"/>
              </a:solidFill>
            </a:endParaRPr>
          </a:p>
          <a:p>
            <a:pPr marL="285750" marR="0" lvl="0" indent="-285750" algn="l" rtl="0">
              <a:lnSpc>
                <a:spcPct val="150000"/>
              </a:lnSpc>
              <a:spcBef>
                <a:spcPts val="0"/>
              </a:spcBef>
              <a:spcAft>
                <a:spcPts val="0"/>
              </a:spcAft>
              <a:buClr>
                <a:srgbClr val="7F7F7F"/>
              </a:buClr>
              <a:buSzPts val="2000"/>
              <a:buFont typeface="Arial"/>
              <a:buChar char="•"/>
            </a:pPr>
            <a:r>
              <a:rPr lang="en-US" sz="2000" b="0" i="0" u="none" strike="noStrike" cap="none" dirty="0">
                <a:solidFill>
                  <a:srgbClr val="7F7F7F"/>
                </a:solidFill>
                <a:latin typeface="Arial"/>
                <a:ea typeface="Arial"/>
                <a:cs typeface="Arial"/>
                <a:sym typeface="Arial"/>
              </a:rPr>
              <a:t>Manage your supplier data (who are your suppliers and how much do you spend on them).</a:t>
            </a:r>
          </a:p>
          <a:p>
            <a:pPr marL="285750" marR="0" lvl="0" indent="-285750" algn="l" rtl="0">
              <a:lnSpc>
                <a:spcPct val="150000"/>
              </a:lnSpc>
              <a:spcBef>
                <a:spcPts val="0"/>
              </a:spcBef>
              <a:spcAft>
                <a:spcPts val="0"/>
              </a:spcAft>
              <a:buClr>
                <a:srgbClr val="7F7F7F"/>
              </a:buClr>
              <a:buSzPts val="2000"/>
              <a:buFont typeface="Arial"/>
              <a:buChar char="•"/>
            </a:pPr>
            <a:r>
              <a:rPr lang="en-US" sz="2000" dirty="0" err="1">
                <a:solidFill>
                  <a:srgbClr val="7F7F7F"/>
                </a:solidFill>
              </a:rPr>
              <a:t>Prioritise</a:t>
            </a:r>
            <a:r>
              <a:rPr lang="en-US" sz="2000" dirty="0">
                <a:solidFill>
                  <a:srgbClr val="7F7F7F"/>
                </a:solidFill>
              </a:rPr>
              <a:t> your engagement. Consider if there are any that are “high risk” and start working with them.</a:t>
            </a:r>
          </a:p>
          <a:p>
            <a:pPr marL="285750" marR="0" lvl="0" indent="-285750" algn="l" rtl="0">
              <a:lnSpc>
                <a:spcPct val="150000"/>
              </a:lnSpc>
              <a:spcBef>
                <a:spcPts val="0"/>
              </a:spcBef>
              <a:spcAft>
                <a:spcPts val="0"/>
              </a:spcAft>
              <a:buClr>
                <a:srgbClr val="7F7F7F"/>
              </a:buClr>
              <a:buSzPts val="2000"/>
              <a:buFont typeface="Arial"/>
              <a:buChar char="•"/>
            </a:pPr>
            <a:r>
              <a:rPr lang="en-US" sz="2000" b="0" i="0" u="none" strike="noStrike" cap="none" dirty="0">
                <a:solidFill>
                  <a:srgbClr val="7F7F7F"/>
                </a:solidFill>
                <a:latin typeface="Arial"/>
                <a:ea typeface="Arial"/>
                <a:cs typeface="Arial"/>
                <a:sym typeface="Arial"/>
              </a:rPr>
              <a:t>Continuous improvement. This is an ongoing process you’re going through together. Communicate the standard you expect and work together on getting there.</a:t>
            </a:r>
            <a:endParaRPr lang="en-US" sz="2000" dirty="0">
              <a:solidFill>
                <a:srgbClr val="7F7F7F"/>
              </a:solidFill>
            </a:endParaRPr>
          </a:p>
          <a:p>
            <a:pPr marL="285750" marR="0" lvl="0" indent="-285750" algn="l" rtl="0">
              <a:lnSpc>
                <a:spcPct val="150000"/>
              </a:lnSpc>
              <a:spcBef>
                <a:spcPts val="0"/>
              </a:spcBef>
              <a:spcAft>
                <a:spcPts val="0"/>
              </a:spcAft>
              <a:buClr>
                <a:srgbClr val="7F7F7F"/>
              </a:buClr>
              <a:buSzPts val="2000"/>
              <a:buFont typeface="Arial"/>
              <a:buChar char="•"/>
            </a:pPr>
            <a:r>
              <a:rPr lang="en-US" sz="2000" b="0" i="0" u="none" strike="noStrike" cap="none" dirty="0">
                <a:solidFill>
                  <a:srgbClr val="7F7F7F"/>
                </a:solidFill>
                <a:latin typeface="Arial"/>
                <a:ea typeface="Arial"/>
                <a:cs typeface="Arial"/>
                <a:sym typeface="Arial"/>
              </a:rPr>
              <a:t>Audit suppliers to ensure </a:t>
            </a:r>
            <a:r>
              <a:rPr lang="en-GB" sz="2000" b="0" i="0" u="none" strike="noStrike" cap="none" dirty="0">
                <a:solidFill>
                  <a:srgbClr val="7F7F7F"/>
                </a:solidFill>
                <a:latin typeface="Arial"/>
                <a:ea typeface="Arial"/>
                <a:cs typeface="Arial"/>
                <a:sym typeface="Arial"/>
              </a:rPr>
              <a:t>they are working towards that agreed standard.</a:t>
            </a:r>
            <a:endParaRPr sz="1400" b="0" i="0" u="none" strike="noStrike" cap="none" dirty="0">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13" name="Google Shape;287;p32">
            <a:extLst>
              <a:ext uri="{FF2B5EF4-FFF2-40B4-BE49-F238E27FC236}">
                <a16:creationId xmlns:a16="http://schemas.microsoft.com/office/drawing/2014/main" id="{F98B5C53-40B3-4E4E-8A96-11CAA56B0C42}"/>
              </a:ext>
            </a:extLst>
          </p:cNvPr>
          <p:cNvSpPr txBox="1"/>
          <p:nvPr/>
        </p:nvSpPr>
        <p:spPr>
          <a:xfrm>
            <a:off x="1210733" y="1683914"/>
            <a:ext cx="10515600" cy="3742030"/>
          </a:xfrm>
          <a:prstGeom prst="rect">
            <a:avLst/>
          </a:prstGeom>
          <a:noFill/>
          <a:ln>
            <a:noFill/>
          </a:ln>
        </p:spPr>
        <p:txBody>
          <a:bodyPr spcFirstLastPara="1" wrap="square" lIns="91425" tIns="45700" rIns="91425" bIns="45700" anchor="t" anchorCtr="0">
            <a:noAutofit/>
          </a:bodyPr>
          <a:lstStyle/>
          <a:p>
            <a:pPr marR="0" lvl="0" algn="l" rtl="0">
              <a:lnSpc>
                <a:spcPct val="150000"/>
              </a:lnSpc>
              <a:spcBef>
                <a:spcPts val="0"/>
              </a:spcBef>
              <a:spcAft>
                <a:spcPts val="0"/>
              </a:spcAft>
              <a:buClr>
                <a:srgbClr val="7F7F7F"/>
              </a:buClr>
              <a:buSzPts val="2000"/>
            </a:pPr>
            <a:r>
              <a:rPr lang="en-US" sz="2000" b="1" dirty="0">
                <a:solidFill>
                  <a:srgbClr val="7F7F7F"/>
                </a:solidFill>
              </a:rPr>
              <a:t>Tips for establishing reporting protocols:</a:t>
            </a:r>
            <a:endParaRPr lang="en-US" sz="2000" dirty="0">
              <a:solidFill>
                <a:srgbClr val="7F7F7F"/>
              </a:solidFill>
            </a:endParaRPr>
          </a:p>
          <a:p>
            <a:pPr marL="469900" marR="0" lvl="0" indent="-342900" algn="l" rtl="0">
              <a:lnSpc>
                <a:spcPct val="150000"/>
              </a:lnSpc>
              <a:spcBef>
                <a:spcPts val="0"/>
              </a:spcBef>
              <a:spcAft>
                <a:spcPts val="0"/>
              </a:spcAft>
              <a:buClr>
                <a:schemeClr val="accent2"/>
              </a:buClr>
              <a:buSzPts val="2000"/>
              <a:buFont typeface="Wingdings" pitchFamily="2" charset="2"/>
              <a:buChar char="ü"/>
            </a:pPr>
            <a:r>
              <a:rPr lang="en-GB" sz="2000" b="0" i="0" u="none" strike="noStrike" cap="none" dirty="0">
                <a:solidFill>
                  <a:schemeClr val="tx2">
                    <a:lumMod val="50000"/>
                  </a:schemeClr>
                </a:solidFill>
                <a:latin typeface="Arial"/>
                <a:ea typeface="Arial"/>
                <a:cs typeface="Arial"/>
                <a:sym typeface="Arial"/>
              </a:rPr>
              <a:t>Set up grievance mechanisms and whistleblowing procedures for workers.</a:t>
            </a:r>
          </a:p>
          <a:p>
            <a:pPr marL="469900" marR="0" lvl="0" indent="-342900" algn="l" rtl="0">
              <a:lnSpc>
                <a:spcPct val="150000"/>
              </a:lnSpc>
              <a:spcBef>
                <a:spcPts val="0"/>
              </a:spcBef>
              <a:spcAft>
                <a:spcPts val="0"/>
              </a:spcAft>
              <a:buClr>
                <a:schemeClr val="accent2"/>
              </a:buClr>
              <a:buSzPts val="2000"/>
              <a:buFont typeface="Wingdings" pitchFamily="2" charset="2"/>
              <a:buChar char="ü"/>
            </a:pPr>
            <a:r>
              <a:rPr lang="en-GB" sz="2000" dirty="0">
                <a:solidFill>
                  <a:schemeClr val="tx2">
                    <a:lumMod val="50000"/>
                  </a:schemeClr>
                </a:solidFill>
              </a:rPr>
              <a:t>Establish relationships with police and victim service providers BEFORE an incident.</a:t>
            </a:r>
          </a:p>
          <a:p>
            <a:pPr marL="469900" marR="0" lvl="0" indent="-342900" algn="l" rtl="0">
              <a:lnSpc>
                <a:spcPct val="150000"/>
              </a:lnSpc>
              <a:spcBef>
                <a:spcPts val="0"/>
              </a:spcBef>
              <a:spcAft>
                <a:spcPts val="0"/>
              </a:spcAft>
              <a:buClr>
                <a:schemeClr val="accent2"/>
              </a:buClr>
              <a:buSzPts val="2000"/>
              <a:buFont typeface="Wingdings" pitchFamily="2" charset="2"/>
              <a:buChar char="ü"/>
            </a:pPr>
            <a:r>
              <a:rPr lang="en-GB" sz="2000" b="0" i="0" u="none" strike="noStrike" cap="none" dirty="0">
                <a:solidFill>
                  <a:schemeClr val="tx2">
                    <a:lumMod val="50000"/>
                  </a:schemeClr>
                </a:solidFill>
                <a:latin typeface="Arial"/>
                <a:ea typeface="Arial"/>
                <a:cs typeface="Arial"/>
                <a:sym typeface="Arial"/>
              </a:rPr>
              <a:t>Appoint Special Points of Contact or Anti-Slavery Champions.</a:t>
            </a:r>
          </a:p>
          <a:p>
            <a:pPr marL="469900" marR="0" lvl="0" indent="-342900" algn="l" rtl="0">
              <a:lnSpc>
                <a:spcPct val="150000"/>
              </a:lnSpc>
              <a:spcBef>
                <a:spcPts val="0"/>
              </a:spcBef>
              <a:spcAft>
                <a:spcPts val="0"/>
              </a:spcAft>
              <a:buClr>
                <a:schemeClr val="accent2"/>
              </a:buClr>
              <a:buSzPts val="2000"/>
              <a:buFont typeface="Wingdings" pitchFamily="2" charset="2"/>
              <a:buChar char="ü"/>
            </a:pPr>
            <a:r>
              <a:rPr lang="en-GB" sz="2000" b="0" i="0" u="none" strike="noStrike" cap="none" dirty="0">
                <a:solidFill>
                  <a:schemeClr val="tx2">
                    <a:lumMod val="50000"/>
                  </a:schemeClr>
                </a:solidFill>
                <a:latin typeface="Arial"/>
                <a:ea typeface="Arial"/>
                <a:cs typeface="Arial"/>
                <a:sym typeface="Arial"/>
              </a:rPr>
              <a:t>Not all indicators will have the same weight. Determine the threshold for when indicators require further action.</a:t>
            </a:r>
          </a:p>
          <a:p>
            <a:pPr marL="469900" marR="0" lvl="0" indent="-342900" algn="l" rtl="0">
              <a:lnSpc>
                <a:spcPct val="150000"/>
              </a:lnSpc>
              <a:spcBef>
                <a:spcPts val="0"/>
              </a:spcBef>
              <a:spcAft>
                <a:spcPts val="0"/>
              </a:spcAft>
              <a:buClr>
                <a:schemeClr val="accent2"/>
              </a:buClr>
              <a:buSzPts val="2000"/>
              <a:buFont typeface="Wingdings" pitchFamily="2" charset="2"/>
              <a:buChar char="ü"/>
            </a:pPr>
            <a:r>
              <a:rPr lang="en-GB" sz="2000" b="0" i="0" u="none" strike="noStrike" cap="none" dirty="0">
                <a:solidFill>
                  <a:schemeClr val="tx2">
                    <a:lumMod val="50000"/>
                  </a:schemeClr>
                </a:solidFill>
                <a:latin typeface="Arial"/>
                <a:ea typeface="Arial"/>
                <a:cs typeface="Arial"/>
                <a:sym typeface="Arial"/>
              </a:rPr>
              <a:t>Keep protocols clear and simple to follow.</a:t>
            </a:r>
          </a:p>
          <a:p>
            <a:pPr marL="469900" marR="0" lvl="0" indent="-342900" algn="l" rtl="0">
              <a:lnSpc>
                <a:spcPct val="150000"/>
              </a:lnSpc>
              <a:spcBef>
                <a:spcPts val="0"/>
              </a:spcBef>
              <a:spcAft>
                <a:spcPts val="0"/>
              </a:spcAft>
              <a:buClr>
                <a:schemeClr val="accent2"/>
              </a:buClr>
              <a:buSzPts val="2000"/>
              <a:buFont typeface="Wingdings" pitchFamily="2" charset="2"/>
              <a:buChar char="ü"/>
            </a:pPr>
            <a:r>
              <a:rPr lang="en-GB" sz="2000" dirty="0">
                <a:solidFill>
                  <a:schemeClr val="tx2">
                    <a:lumMod val="50000"/>
                  </a:schemeClr>
                </a:solidFill>
              </a:rPr>
              <a:t>Remember that the safety of the victim is paramount. </a:t>
            </a:r>
          </a:p>
          <a:p>
            <a:pPr marL="469900" marR="0" lvl="0" indent="-342900" algn="l" rtl="0">
              <a:lnSpc>
                <a:spcPct val="150000"/>
              </a:lnSpc>
              <a:spcBef>
                <a:spcPts val="0"/>
              </a:spcBef>
              <a:spcAft>
                <a:spcPts val="0"/>
              </a:spcAft>
              <a:buClr>
                <a:schemeClr val="accent2"/>
              </a:buClr>
              <a:buSzPts val="2000"/>
              <a:buFont typeface="Wingdings" pitchFamily="2" charset="2"/>
              <a:buChar char="ü"/>
            </a:pPr>
            <a:r>
              <a:rPr lang="en-GB" sz="2000" b="0" i="0" u="none" strike="noStrike" cap="none" dirty="0">
                <a:solidFill>
                  <a:schemeClr val="tx2">
                    <a:lumMod val="50000"/>
                  </a:schemeClr>
                </a:solidFill>
                <a:latin typeface="Arial"/>
                <a:ea typeface="Arial"/>
                <a:cs typeface="Arial"/>
                <a:sym typeface="Arial"/>
              </a:rPr>
              <a:t>Ensure ALL staff are aware of the reporting protocols and procedures.</a:t>
            </a:r>
            <a:endParaRPr sz="2000" b="0" i="0" u="none" strike="noStrike" cap="none" dirty="0">
              <a:solidFill>
                <a:schemeClr val="tx2">
                  <a:lumMod val="50000"/>
                </a:schemeClr>
              </a:solidFill>
              <a:latin typeface="Arial"/>
              <a:ea typeface="Arial"/>
              <a:cs typeface="Arial"/>
              <a:sym typeface="Arial"/>
            </a:endParaRPr>
          </a:p>
        </p:txBody>
      </p:sp>
      <p:sp>
        <p:nvSpPr>
          <p:cNvPr id="14" name="Google Shape;191;p22">
            <a:extLst>
              <a:ext uri="{FF2B5EF4-FFF2-40B4-BE49-F238E27FC236}">
                <a16:creationId xmlns:a16="http://schemas.microsoft.com/office/drawing/2014/main" id="{FA3EF5F4-5D05-B147-9BC7-E65C7C335FAC}"/>
              </a:ext>
            </a:extLst>
          </p:cNvPr>
          <p:cNvSpPr txBox="1">
            <a:spLocks/>
          </p:cNvSpPr>
          <p:nvPr/>
        </p:nvSpPr>
        <p:spPr>
          <a:xfrm>
            <a:off x="838200" y="442874"/>
            <a:ext cx="10515599" cy="4758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r>
              <a:rPr lang="en-US" sz="3000" dirty="0">
                <a:solidFill>
                  <a:srgbClr val="3C878B"/>
                </a:solidFill>
              </a:rPr>
              <a:t>What to do if you suspect modern slavery</a:t>
            </a:r>
            <a:endParaRPr lang="en-US" sz="3000" dirty="0"/>
          </a:p>
        </p:txBody>
      </p:sp>
    </p:spTree>
    <p:extLst>
      <p:ext uri="{BB962C8B-B14F-4D97-AF65-F5344CB8AC3E}">
        <p14:creationId xmlns:p14="http://schemas.microsoft.com/office/powerpoint/2010/main" val="2321520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5"/>
          <p:cNvSpPr/>
          <p:nvPr/>
        </p:nvSpPr>
        <p:spPr>
          <a:xfrm>
            <a:off x="768626" y="2199674"/>
            <a:ext cx="2001078" cy="3222331"/>
          </a:xfrm>
          <a:prstGeom prst="rect">
            <a:avLst/>
          </a:prstGeom>
          <a:solidFill>
            <a:srgbClr val="ED7D31">
              <a:alpha val="20000"/>
            </a:srgbClr>
          </a:solidFill>
          <a:ln>
            <a:noFill/>
          </a:ln>
        </p:spPr>
        <p:txBody>
          <a:bodyPr spcFirstLastPara="1" wrap="square" lIns="180000" tIns="180000" rIns="180000" bIns="180000" anchor="t" anchorCtr="0">
            <a:noAutofit/>
          </a:bodyPr>
          <a:lstStyle/>
          <a:p>
            <a:pPr marL="0" marR="0" lvl="0" indent="0" algn="l" rtl="0">
              <a:lnSpc>
                <a:spcPct val="100000"/>
              </a:lnSpc>
              <a:spcBef>
                <a:spcPts val="0"/>
              </a:spcBef>
              <a:spcAft>
                <a:spcPts val="0"/>
              </a:spcAft>
              <a:buClr>
                <a:schemeClr val="accent2"/>
              </a:buClr>
              <a:buSzPts val="3000"/>
              <a:buFont typeface="Arial"/>
              <a:buNone/>
            </a:pPr>
            <a:r>
              <a:rPr lang="en-US" sz="3000" b="1" i="0" u="none" strike="noStrike" cap="none" dirty="0">
                <a:solidFill>
                  <a:schemeClr val="accent2"/>
                </a:solidFill>
                <a:latin typeface="Arial"/>
                <a:ea typeface="Arial"/>
                <a:cs typeface="Arial"/>
                <a:sym typeface="Arial"/>
              </a:rPr>
              <a:t>1.  </a:t>
            </a:r>
            <a:endParaRPr dirty="0"/>
          </a:p>
          <a:p>
            <a:pPr marL="0" marR="0" lvl="0" indent="0" algn="l" rtl="0">
              <a:lnSpc>
                <a:spcPct val="100000"/>
              </a:lnSpc>
              <a:spcBef>
                <a:spcPts val="0"/>
              </a:spcBef>
              <a:spcAft>
                <a:spcPts val="0"/>
              </a:spcAft>
              <a:buClr>
                <a:schemeClr val="accent2"/>
              </a:buClr>
              <a:buSzPts val="1600"/>
              <a:buFont typeface="Arial"/>
              <a:buNone/>
            </a:pPr>
            <a:r>
              <a:rPr lang="en-US" sz="1600" b="1" i="0" u="none" strike="noStrike" cap="none" dirty="0">
                <a:solidFill>
                  <a:schemeClr val="accent2"/>
                </a:solidFill>
                <a:latin typeface="Arial"/>
                <a:ea typeface="Arial"/>
                <a:cs typeface="Arial"/>
                <a:sym typeface="Arial"/>
              </a:rPr>
              <a:t>Staff Member </a:t>
            </a:r>
            <a:r>
              <a:rPr lang="en-US" sz="1600" b="0" i="0" u="none" strike="noStrike" cap="none" dirty="0">
                <a:solidFill>
                  <a:schemeClr val="accent2"/>
                </a:solidFill>
                <a:latin typeface="Arial"/>
                <a:ea typeface="Arial"/>
                <a:cs typeface="Arial"/>
                <a:sym typeface="Arial"/>
              </a:rPr>
              <a:t>witnesses an indicator of possible modern slavery.</a:t>
            </a:r>
            <a:endParaRPr dirty="0"/>
          </a:p>
        </p:txBody>
      </p:sp>
      <p:sp>
        <p:nvSpPr>
          <p:cNvPr id="217" name="Google Shape;217;p25"/>
          <p:cNvSpPr/>
          <p:nvPr/>
        </p:nvSpPr>
        <p:spPr>
          <a:xfrm>
            <a:off x="2960204" y="2199674"/>
            <a:ext cx="2001078" cy="3222331"/>
          </a:xfrm>
          <a:prstGeom prst="rect">
            <a:avLst/>
          </a:prstGeom>
          <a:solidFill>
            <a:srgbClr val="F28C00">
              <a:alpha val="40000"/>
            </a:srgbClr>
          </a:solidFill>
          <a:ln>
            <a:noFill/>
          </a:ln>
        </p:spPr>
        <p:txBody>
          <a:bodyPr spcFirstLastPara="1" wrap="square" lIns="180000" tIns="180000" rIns="180000" bIns="180000" anchor="t" anchorCtr="0">
            <a:noAutofit/>
          </a:bodyPr>
          <a:lstStyle/>
          <a:p>
            <a:pPr marL="0" marR="0" lvl="0" indent="0" algn="l" rtl="0">
              <a:lnSpc>
                <a:spcPct val="100000"/>
              </a:lnSpc>
              <a:spcBef>
                <a:spcPts val="0"/>
              </a:spcBef>
              <a:spcAft>
                <a:spcPts val="0"/>
              </a:spcAft>
              <a:buClr>
                <a:schemeClr val="accent2"/>
              </a:buClr>
              <a:buSzPts val="3000"/>
              <a:buFont typeface="Arial"/>
              <a:buNone/>
            </a:pPr>
            <a:r>
              <a:rPr lang="en-US" sz="3000" b="1" i="0" u="none" strike="noStrike" cap="none">
                <a:solidFill>
                  <a:schemeClr val="accent2"/>
                </a:solidFill>
                <a:latin typeface="Arial"/>
                <a:ea typeface="Arial"/>
                <a:cs typeface="Arial"/>
                <a:sym typeface="Arial"/>
              </a:rPr>
              <a:t>2.  </a:t>
            </a:r>
            <a:endParaRPr/>
          </a:p>
          <a:p>
            <a:pPr marL="0" marR="0" lvl="0" indent="0" algn="l" rtl="0">
              <a:lnSpc>
                <a:spcPct val="100000"/>
              </a:lnSpc>
              <a:spcBef>
                <a:spcPts val="0"/>
              </a:spcBef>
              <a:spcAft>
                <a:spcPts val="0"/>
              </a:spcAft>
              <a:buClr>
                <a:schemeClr val="accent2"/>
              </a:buClr>
              <a:buSzPts val="1600"/>
              <a:buFont typeface="Arial"/>
              <a:buNone/>
            </a:pPr>
            <a:r>
              <a:rPr lang="en-US" sz="1600" b="1" i="0" u="none" strike="noStrike" cap="none">
                <a:solidFill>
                  <a:schemeClr val="accent2"/>
                </a:solidFill>
                <a:latin typeface="Arial"/>
                <a:ea typeface="Arial"/>
                <a:cs typeface="Arial"/>
                <a:sym typeface="Arial"/>
              </a:rPr>
              <a:t>Anti-Slavery Champion / duty manager </a:t>
            </a:r>
            <a:r>
              <a:rPr lang="en-US" sz="1600" b="0" i="0" u="none" strike="noStrike" cap="none">
                <a:solidFill>
                  <a:schemeClr val="accent2"/>
                </a:solidFill>
                <a:latin typeface="Arial"/>
                <a:ea typeface="Arial"/>
                <a:cs typeface="Arial"/>
                <a:sym typeface="Arial"/>
              </a:rPr>
              <a:t>continues to observe the situation.</a:t>
            </a:r>
            <a:endParaRPr/>
          </a:p>
        </p:txBody>
      </p:sp>
      <p:sp>
        <p:nvSpPr>
          <p:cNvPr id="218" name="Google Shape;218;p25"/>
          <p:cNvSpPr/>
          <p:nvPr/>
        </p:nvSpPr>
        <p:spPr>
          <a:xfrm>
            <a:off x="5151782" y="2199674"/>
            <a:ext cx="2001078" cy="3222331"/>
          </a:xfrm>
          <a:prstGeom prst="rect">
            <a:avLst/>
          </a:prstGeom>
          <a:solidFill>
            <a:srgbClr val="F28C00">
              <a:alpha val="60000"/>
            </a:srgbClr>
          </a:solidFill>
          <a:ln>
            <a:noFill/>
          </a:ln>
        </p:spPr>
        <p:txBody>
          <a:bodyPr spcFirstLastPara="1" wrap="square" lIns="180000" tIns="180000" rIns="180000" bIns="180000" anchor="t" anchorCtr="0">
            <a:noAutofit/>
          </a:bodyPr>
          <a:lstStyle/>
          <a:p>
            <a:pPr marL="0" marR="0" lvl="0" indent="0" algn="l" rtl="0">
              <a:lnSpc>
                <a:spcPct val="100000"/>
              </a:lnSpc>
              <a:spcBef>
                <a:spcPts val="0"/>
              </a:spcBef>
              <a:spcAft>
                <a:spcPts val="0"/>
              </a:spcAft>
              <a:buClr>
                <a:schemeClr val="lt1"/>
              </a:buClr>
              <a:buSzPts val="3000"/>
              <a:buFont typeface="Arial"/>
              <a:buNone/>
            </a:pPr>
            <a:r>
              <a:rPr lang="en-US" sz="3000" b="1" i="0" u="none" strike="noStrike" cap="none">
                <a:solidFill>
                  <a:schemeClr val="lt1"/>
                </a:solidFill>
                <a:latin typeface="Arial"/>
                <a:ea typeface="Arial"/>
                <a:cs typeface="Arial"/>
                <a:sym typeface="Arial"/>
              </a:rPr>
              <a:t>3.</a:t>
            </a:r>
            <a:r>
              <a:rPr lang="en-US" sz="1600" b="1" i="0" u="none" strike="noStrike" cap="none">
                <a:solidFill>
                  <a:schemeClr val="lt1"/>
                </a:solidFill>
                <a:latin typeface="Arial"/>
                <a:ea typeface="Arial"/>
                <a:cs typeface="Arial"/>
                <a:sym typeface="Arial"/>
              </a:rPr>
              <a:t> </a:t>
            </a:r>
            <a:endParaRPr/>
          </a:p>
          <a:p>
            <a:pPr marL="0" marR="0" lvl="0" indent="0" algn="l" rtl="0">
              <a:lnSpc>
                <a:spcPct val="100000"/>
              </a:lnSpc>
              <a:spcBef>
                <a:spcPts val="0"/>
              </a:spcBef>
              <a:spcAft>
                <a:spcPts val="0"/>
              </a:spcAft>
              <a:buClr>
                <a:schemeClr val="lt1"/>
              </a:buClr>
              <a:buSzPts val="1600"/>
              <a:buFont typeface="Arial"/>
              <a:buNone/>
            </a:pPr>
            <a:r>
              <a:rPr lang="en-US" sz="1600" b="1" i="0" u="none" strike="noStrike" cap="none">
                <a:solidFill>
                  <a:schemeClr val="lt1"/>
                </a:solidFill>
                <a:latin typeface="Arial"/>
                <a:ea typeface="Arial"/>
                <a:cs typeface="Arial"/>
                <a:sym typeface="Arial"/>
              </a:rPr>
              <a:t>Anti-Slavery Champion / duty manager / crisis team </a:t>
            </a:r>
            <a:r>
              <a:rPr lang="en-US" sz="1600" b="0" i="0" u="none" strike="noStrike" cap="none">
                <a:solidFill>
                  <a:schemeClr val="lt1"/>
                </a:solidFill>
                <a:latin typeface="Arial"/>
                <a:ea typeface="Arial"/>
                <a:cs typeface="Arial"/>
                <a:sym typeface="Arial"/>
              </a:rPr>
              <a:t>enacts the incident management process.</a:t>
            </a:r>
            <a:endParaRPr/>
          </a:p>
        </p:txBody>
      </p:sp>
      <p:sp>
        <p:nvSpPr>
          <p:cNvPr id="219" name="Google Shape;219;p25"/>
          <p:cNvSpPr/>
          <p:nvPr/>
        </p:nvSpPr>
        <p:spPr>
          <a:xfrm>
            <a:off x="7343360" y="2199674"/>
            <a:ext cx="2001078" cy="3222331"/>
          </a:xfrm>
          <a:prstGeom prst="rect">
            <a:avLst/>
          </a:prstGeom>
          <a:solidFill>
            <a:srgbClr val="ED7D31">
              <a:alpha val="80000"/>
            </a:srgbClr>
          </a:solidFill>
          <a:ln>
            <a:noFill/>
          </a:ln>
        </p:spPr>
        <p:txBody>
          <a:bodyPr spcFirstLastPara="1" wrap="square" lIns="180000" tIns="180000" rIns="180000" bIns="180000" anchor="t" anchorCtr="0">
            <a:noAutofit/>
          </a:bodyPr>
          <a:lstStyle/>
          <a:p>
            <a:pPr marL="0" marR="0" lvl="0" indent="0" algn="l" rtl="0">
              <a:lnSpc>
                <a:spcPct val="100000"/>
              </a:lnSpc>
              <a:spcBef>
                <a:spcPts val="0"/>
              </a:spcBef>
              <a:spcAft>
                <a:spcPts val="0"/>
              </a:spcAft>
              <a:buClr>
                <a:schemeClr val="lt1"/>
              </a:buClr>
              <a:buSzPts val="3000"/>
              <a:buFont typeface="Arial"/>
              <a:buNone/>
            </a:pPr>
            <a:r>
              <a:rPr lang="en-US" sz="3000" b="1" i="0" u="none" strike="noStrike" cap="none">
                <a:solidFill>
                  <a:schemeClr val="lt1"/>
                </a:solidFill>
                <a:latin typeface="Arial"/>
                <a:ea typeface="Arial"/>
                <a:cs typeface="Arial"/>
                <a:sym typeface="Arial"/>
              </a:rPr>
              <a:t>4.</a:t>
            </a:r>
            <a:r>
              <a:rPr lang="en-US" sz="1600" b="1" i="0" u="none" strike="noStrike" cap="none">
                <a:solidFill>
                  <a:schemeClr val="lt1"/>
                </a:solidFill>
                <a:latin typeface="Arial"/>
                <a:ea typeface="Arial"/>
                <a:cs typeface="Arial"/>
                <a:sym typeface="Arial"/>
              </a:rPr>
              <a:t> </a:t>
            </a:r>
            <a:endParaRPr/>
          </a:p>
          <a:p>
            <a:pPr marL="0" marR="0" lvl="0" indent="0" algn="l" rtl="0">
              <a:lnSpc>
                <a:spcPct val="100000"/>
              </a:lnSpc>
              <a:spcBef>
                <a:spcPts val="0"/>
              </a:spcBef>
              <a:spcAft>
                <a:spcPts val="0"/>
              </a:spcAft>
              <a:buClr>
                <a:schemeClr val="lt1"/>
              </a:buClr>
              <a:buSzPts val="1600"/>
              <a:buFont typeface="Arial"/>
              <a:buNone/>
            </a:pPr>
            <a:r>
              <a:rPr lang="en-US" sz="1600" b="1" i="0" u="none" strike="noStrike" cap="none">
                <a:solidFill>
                  <a:schemeClr val="lt1"/>
                </a:solidFill>
                <a:latin typeface="Arial"/>
                <a:ea typeface="Arial"/>
                <a:cs typeface="Arial"/>
                <a:sym typeface="Arial"/>
              </a:rPr>
              <a:t>Anti-Slavery Champion / duty manager </a:t>
            </a:r>
            <a:r>
              <a:rPr lang="en-US" sz="1600" b="0" i="0" u="none" strike="noStrike" cap="none">
                <a:solidFill>
                  <a:schemeClr val="lt1"/>
                </a:solidFill>
                <a:latin typeface="Arial"/>
                <a:ea typeface="Arial"/>
                <a:cs typeface="Arial"/>
                <a:sym typeface="Arial"/>
              </a:rPr>
              <a:t>follows up with the staff member who first reported the indicator.</a:t>
            </a:r>
            <a:endParaRPr/>
          </a:p>
        </p:txBody>
      </p:sp>
      <p:sp>
        <p:nvSpPr>
          <p:cNvPr id="220" name="Google Shape;220;p25"/>
          <p:cNvSpPr/>
          <p:nvPr/>
        </p:nvSpPr>
        <p:spPr>
          <a:xfrm>
            <a:off x="9534939" y="2199674"/>
            <a:ext cx="2001078" cy="3222331"/>
          </a:xfrm>
          <a:prstGeom prst="rect">
            <a:avLst/>
          </a:prstGeom>
          <a:solidFill>
            <a:srgbClr val="F28C00"/>
          </a:solidFill>
          <a:ln>
            <a:noFill/>
          </a:ln>
        </p:spPr>
        <p:txBody>
          <a:bodyPr spcFirstLastPara="1" wrap="square" lIns="180000" tIns="180000" rIns="180000" bIns="180000" anchor="t" anchorCtr="0">
            <a:noAutofit/>
          </a:bodyPr>
          <a:lstStyle/>
          <a:p>
            <a:pPr marL="0" marR="0" lvl="0" indent="0" algn="l" rtl="0">
              <a:lnSpc>
                <a:spcPct val="100000"/>
              </a:lnSpc>
              <a:spcBef>
                <a:spcPts val="0"/>
              </a:spcBef>
              <a:spcAft>
                <a:spcPts val="0"/>
              </a:spcAft>
              <a:buClr>
                <a:schemeClr val="lt1"/>
              </a:buClr>
              <a:buSzPts val="3000"/>
              <a:buFont typeface="Arial"/>
              <a:buNone/>
            </a:pPr>
            <a:r>
              <a:rPr lang="en-US" sz="3000" b="1" i="0" u="none" strike="noStrike" cap="none">
                <a:solidFill>
                  <a:schemeClr val="lt1"/>
                </a:solidFill>
                <a:latin typeface="Arial"/>
                <a:ea typeface="Arial"/>
                <a:cs typeface="Arial"/>
                <a:sym typeface="Arial"/>
              </a:rPr>
              <a:t>5. </a:t>
            </a:r>
            <a:r>
              <a:rPr lang="en-US" sz="1600" b="1" i="0" u="none" strike="noStrike" cap="none">
                <a:solidFill>
                  <a:schemeClr val="lt1"/>
                </a:solidFill>
                <a:latin typeface="Arial"/>
                <a:ea typeface="Arial"/>
                <a:cs typeface="Arial"/>
                <a:sym typeface="Arial"/>
              </a:rPr>
              <a:t> </a:t>
            </a:r>
            <a:endParaRPr/>
          </a:p>
          <a:p>
            <a:pPr marL="0" marR="0" lvl="0" indent="0" algn="l" rtl="0">
              <a:lnSpc>
                <a:spcPct val="100000"/>
              </a:lnSpc>
              <a:spcBef>
                <a:spcPts val="0"/>
              </a:spcBef>
              <a:spcAft>
                <a:spcPts val="0"/>
              </a:spcAft>
              <a:buClr>
                <a:schemeClr val="lt1"/>
              </a:buClr>
              <a:buSzPts val="1600"/>
              <a:buFont typeface="Arial"/>
              <a:buNone/>
            </a:pPr>
            <a:r>
              <a:rPr lang="en-US" sz="1600" b="1" i="0" u="none" strike="noStrike" cap="none">
                <a:solidFill>
                  <a:schemeClr val="lt1"/>
                </a:solidFill>
                <a:latin typeface="Arial"/>
                <a:ea typeface="Arial"/>
                <a:cs typeface="Arial"/>
                <a:sym typeface="Arial"/>
              </a:rPr>
              <a:t>Crisis team </a:t>
            </a:r>
            <a:r>
              <a:rPr lang="en-US" sz="1600" b="0" i="0" u="none" strike="noStrike" cap="none">
                <a:solidFill>
                  <a:schemeClr val="lt1"/>
                </a:solidFill>
                <a:latin typeface="Arial"/>
                <a:ea typeface="Arial"/>
                <a:cs typeface="Arial"/>
                <a:sym typeface="Arial"/>
              </a:rPr>
              <a:t>informs head office and other relevant contacts.</a:t>
            </a:r>
            <a:endParaRPr/>
          </a:p>
        </p:txBody>
      </p:sp>
      <p:sp>
        <p:nvSpPr>
          <p:cNvPr id="221" name="Google Shape;221;p25"/>
          <p:cNvSpPr/>
          <p:nvPr/>
        </p:nvSpPr>
        <p:spPr>
          <a:xfrm rot="5400000">
            <a:off x="2791712" y="3674459"/>
            <a:ext cx="146483" cy="126278"/>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3" name="Google Shape;223;p25"/>
          <p:cNvSpPr/>
          <p:nvPr/>
        </p:nvSpPr>
        <p:spPr>
          <a:xfrm rot="5400000">
            <a:off x="4983289" y="3674460"/>
            <a:ext cx="146483" cy="126278"/>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4" name="Google Shape;224;p25"/>
          <p:cNvSpPr/>
          <p:nvPr/>
        </p:nvSpPr>
        <p:spPr>
          <a:xfrm rot="5400000">
            <a:off x="7174867" y="3674461"/>
            <a:ext cx="146483" cy="126278"/>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5" name="Google Shape;225;p25"/>
          <p:cNvSpPr/>
          <p:nvPr/>
        </p:nvSpPr>
        <p:spPr>
          <a:xfrm rot="5400000">
            <a:off x="9366446" y="3674462"/>
            <a:ext cx="146483" cy="126278"/>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 name="Google Shape;191;p22">
            <a:extLst>
              <a:ext uri="{FF2B5EF4-FFF2-40B4-BE49-F238E27FC236}">
                <a16:creationId xmlns:a16="http://schemas.microsoft.com/office/drawing/2014/main" id="{EEBC5731-D00C-3641-8AA8-C558B71A9D66}"/>
              </a:ext>
            </a:extLst>
          </p:cNvPr>
          <p:cNvSpPr txBox="1">
            <a:spLocks/>
          </p:cNvSpPr>
          <p:nvPr/>
        </p:nvSpPr>
        <p:spPr>
          <a:xfrm>
            <a:off x="838200" y="442874"/>
            <a:ext cx="10515599" cy="4758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r>
              <a:rPr lang="en-US" sz="3000" dirty="0">
                <a:solidFill>
                  <a:srgbClr val="3C878B"/>
                </a:solidFill>
              </a:rPr>
              <a:t>What to do if you suspect modern slavery</a:t>
            </a:r>
            <a:endParaRPr lang="en-US" sz="3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 name="Rectangle 1">
            <a:extLst>
              <a:ext uri="{FF2B5EF4-FFF2-40B4-BE49-F238E27FC236}">
                <a16:creationId xmlns:a16="http://schemas.microsoft.com/office/drawing/2014/main" id="{310C7A29-6886-B244-A576-6832C2D94A7F}"/>
              </a:ext>
            </a:extLst>
          </p:cNvPr>
          <p:cNvSpPr/>
          <p:nvPr/>
        </p:nvSpPr>
        <p:spPr>
          <a:xfrm>
            <a:off x="254000" y="6231467"/>
            <a:ext cx="2760134" cy="626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191;p22">
            <a:extLst>
              <a:ext uri="{FF2B5EF4-FFF2-40B4-BE49-F238E27FC236}">
                <a16:creationId xmlns:a16="http://schemas.microsoft.com/office/drawing/2014/main" id="{E0ED0292-E2EC-3943-B7A9-EBAF4A419549}"/>
              </a:ext>
            </a:extLst>
          </p:cNvPr>
          <p:cNvSpPr txBox="1">
            <a:spLocks/>
          </p:cNvSpPr>
          <p:nvPr/>
        </p:nvSpPr>
        <p:spPr>
          <a:xfrm>
            <a:off x="838200" y="442874"/>
            <a:ext cx="10515599" cy="47580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r>
              <a:rPr lang="en-US" sz="3000" dirty="0">
                <a:solidFill>
                  <a:srgbClr val="3C878B"/>
                </a:solidFill>
              </a:rPr>
              <a:t>What to do if someone discloses modern slavery</a:t>
            </a:r>
            <a:endParaRPr lang="en-US" sz="3000" dirty="0"/>
          </a:p>
        </p:txBody>
      </p:sp>
      <p:sp>
        <p:nvSpPr>
          <p:cNvPr id="3" name="Rounded Rectangle 2">
            <a:extLst>
              <a:ext uri="{FF2B5EF4-FFF2-40B4-BE49-F238E27FC236}">
                <a16:creationId xmlns:a16="http://schemas.microsoft.com/office/drawing/2014/main" id="{B3FDB23A-DF3D-DC4D-89BA-DBA1B80B2761}"/>
              </a:ext>
            </a:extLst>
          </p:cNvPr>
          <p:cNvSpPr/>
          <p:nvPr/>
        </p:nvSpPr>
        <p:spPr>
          <a:xfrm>
            <a:off x="505958" y="1330212"/>
            <a:ext cx="2872155" cy="176148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Listen carefully and nonjudgmentally.</a:t>
            </a:r>
          </a:p>
        </p:txBody>
      </p:sp>
      <p:sp>
        <p:nvSpPr>
          <p:cNvPr id="8" name="Rounded Rectangle 7">
            <a:extLst>
              <a:ext uri="{FF2B5EF4-FFF2-40B4-BE49-F238E27FC236}">
                <a16:creationId xmlns:a16="http://schemas.microsoft.com/office/drawing/2014/main" id="{449BA3A5-2815-BF43-B4D1-EF31C743A2C7}"/>
              </a:ext>
            </a:extLst>
          </p:cNvPr>
          <p:cNvSpPr/>
          <p:nvPr/>
        </p:nvSpPr>
        <p:spPr>
          <a:xfrm>
            <a:off x="3493476" y="1350166"/>
            <a:ext cx="2872155" cy="1760436"/>
          </a:xfrm>
          <a:prstGeom prst="roundRect">
            <a:avLst/>
          </a:prstGeom>
          <a:solidFill>
            <a:srgbClr val="FBB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Provide reassurance and look after welfare.</a:t>
            </a:r>
          </a:p>
        </p:txBody>
      </p:sp>
      <p:sp>
        <p:nvSpPr>
          <p:cNvPr id="9" name="Rounded Rectangle 8">
            <a:extLst>
              <a:ext uri="{FF2B5EF4-FFF2-40B4-BE49-F238E27FC236}">
                <a16:creationId xmlns:a16="http://schemas.microsoft.com/office/drawing/2014/main" id="{2E8D67E3-C4A2-BC4A-BCF9-46DBF4FCEEDD}"/>
              </a:ext>
            </a:extLst>
          </p:cNvPr>
          <p:cNvSpPr/>
          <p:nvPr/>
        </p:nvSpPr>
        <p:spPr>
          <a:xfrm>
            <a:off x="6480993" y="1350166"/>
            <a:ext cx="2872155" cy="1761485"/>
          </a:xfrm>
          <a:prstGeom prst="roundRect">
            <a:avLst/>
          </a:prstGeom>
          <a:solidFill>
            <a:srgbClr val="D3A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Protect identify of suspected victim and  person reporting.</a:t>
            </a:r>
          </a:p>
        </p:txBody>
      </p:sp>
      <p:sp>
        <p:nvSpPr>
          <p:cNvPr id="10" name="Rounded Rectangle 9">
            <a:extLst>
              <a:ext uri="{FF2B5EF4-FFF2-40B4-BE49-F238E27FC236}">
                <a16:creationId xmlns:a16="http://schemas.microsoft.com/office/drawing/2014/main" id="{8E559BD2-F155-7842-A6A0-C1CDB3000350}"/>
              </a:ext>
            </a:extLst>
          </p:cNvPr>
          <p:cNvSpPr/>
          <p:nvPr/>
        </p:nvSpPr>
        <p:spPr>
          <a:xfrm>
            <a:off x="1789635" y="3205756"/>
            <a:ext cx="2872155" cy="1750420"/>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Explain you will have to tell someone who can help protect the victim.</a:t>
            </a:r>
          </a:p>
        </p:txBody>
      </p:sp>
      <p:sp>
        <p:nvSpPr>
          <p:cNvPr id="11" name="Rounded Rectangle 10">
            <a:extLst>
              <a:ext uri="{FF2B5EF4-FFF2-40B4-BE49-F238E27FC236}">
                <a16:creationId xmlns:a16="http://schemas.microsoft.com/office/drawing/2014/main" id="{E61E0ECC-6106-1941-95BA-CAC831FE1538}"/>
              </a:ext>
            </a:extLst>
          </p:cNvPr>
          <p:cNvSpPr/>
          <p:nvPr/>
        </p:nvSpPr>
        <p:spPr>
          <a:xfrm>
            <a:off x="4777153" y="3205756"/>
            <a:ext cx="2872155" cy="176043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If victim or witness are in immediate danger, call the police. Ensure safety.</a:t>
            </a:r>
          </a:p>
        </p:txBody>
      </p:sp>
      <p:sp>
        <p:nvSpPr>
          <p:cNvPr id="12" name="Rounded Rectangle 11">
            <a:extLst>
              <a:ext uri="{FF2B5EF4-FFF2-40B4-BE49-F238E27FC236}">
                <a16:creationId xmlns:a16="http://schemas.microsoft.com/office/drawing/2014/main" id="{1E99DB7A-D350-7E43-A0F5-4E6CD7BA3D12}"/>
              </a:ext>
            </a:extLst>
          </p:cNvPr>
          <p:cNvSpPr/>
          <p:nvPr/>
        </p:nvSpPr>
        <p:spPr>
          <a:xfrm>
            <a:off x="7764670" y="3205756"/>
            <a:ext cx="2872155" cy="176043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Call Modern Slavery Helpline for suspicions </a:t>
            </a:r>
          </a:p>
          <a:p>
            <a:pPr algn="ctr"/>
            <a:r>
              <a:rPr lang="en-US" sz="2000" dirty="0">
                <a:solidFill>
                  <a:schemeClr val="tx1"/>
                </a:solidFill>
              </a:rPr>
              <a:t>(08000 121 700).</a:t>
            </a:r>
          </a:p>
        </p:txBody>
      </p:sp>
      <p:sp>
        <p:nvSpPr>
          <p:cNvPr id="15" name="Rounded Rectangle 14">
            <a:extLst>
              <a:ext uri="{FF2B5EF4-FFF2-40B4-BE49-F238E27FC236}">
                <a16:creationId xmlns:a16="http://schemas.microsoft.com/office/drawing/2014/main" id="{F511FE19-FAF2-9D40-A2BC-2F055FCF88AE}"/>
              </a:ext>
            </a:extLst>
          </p:cNvPr>
          <p:cNvSpPr/>
          <p:nvPr/>
        </p:nvSpPr>
        <p:spPr>
          <a:xfrm>
            <a:off x="3090809" y="5050282"/>
            <a:ext cx="2872155" cy="176043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Only use professional interpreters and not a friend or colleague.</a:t>
            </a:r>
          </a:p>
        </p:txBody>
      </p:sp>
      <p:sp>
        <p:nvSpPr>
          <p:cNvPr id="17" name="Rounded Rectangle 16">
            <a:extLst>
              <a:ext uri="{FF2B5EF4-FFF2-40B4-BE49-F238E27FC236}">
                <a16:creationId xmlns:a16="http://schemas.microsoft.com/office/drawing/2014/main" id="{74AF9C0C-2830-CB41-A959-9E1CCD57AD60}"/>
              </a:ext>
            </a:extLst>
          </p:cNvPr>
          <p:cNvSpPr/>
          <p:nvPr/>
        </p:nvSpPr>
        <p:spPr>
          <a:xfrm>
            <a:off x="6078327" y="5050281"/>
            <a:ext cx="2872155" cy="176043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Respect the wishes of the victim.</a:t>
            </a:r>
          </a:p>
        </p:txBody>
      </p:sp>
      <p:sp>
        <p:nvSpPr>
          <p:cNvPr id="18" name="Rounded Rectangle 17">
            <a:extLst>
              <a:ext uri="{FF2B5EF4-FFF2-40B4-BE49-F238E27FC236}">
                <a16:creationId xmlns:a16="http://schemas.microsoft.com/office/drawing/2014/main" id="{51629C4D-A88A-6D4F-BE46-9CDA41C2B627}"/>
              </a:ext>
            </a:extLst>
          </p:cNvPr>
          <p:cNvSpPr/>
          <p:nvPr/>
        </p:nvSpPr>
        <p:spPr>
          <a:xfrm>
            <a:off x="9065845" y="5050281"/>
            <a:ext cx="2872155" cy="1760436"/>
          </a:xfrm>
          <a:prstGeom prst="roundRect">
            <a:avLst/>
          </a:prstGeom>
          <a:solidFill>
            <a:srgbClr val="FBB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Ensure staff know how to make anonymous reports (i.e. whistleblowing).</a:t>
            </a:r>
          </a:p>
        </p:txBody>
      </p:sp>
    </p:spTree>
    <p:extLst>
      <p:ext uri="{BB962C8B-B14F-4D97-AF65-F5344CB8AC3E}">
        <p14:creationId xmlns:p14="http://schemas.microsoft.com/office/powerpoint/2010/main" val="2823508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6" name="Google Shape;77;p11">
            <a:extLst>
              <a:ext uri="{FF2B5EF4-FFF2-40B4-BE49-F238E27FC236}">
                <a16:creationId xmlns:a16="http://schemas.microsoft.com/office/drawing/2014/main" id="{E77742BB-4A19-2445-A998-BE4F03FBF056}"/>
              </a:ext>
            </a:extLst>
          </p:cNvPr>
          <p:cNvPicPr preferRelativeResize="0"/>
          <p:nvPr/>
        </p:nvPicPr>
        <p:blipFill rotWithShape="1">
          <a:blip r:embed="rId3">
            <a:alphaModFix/>
          </a:blip>
          <a:srcRect t="10268" b="5378"/>
          <a:stretch/>
        </p:blipFill>
        <p:spPr>
          <a:xfrm>
            <a:off x="0" y="1"/>
            <a:ext cx="12192000" cy="6858000"/>
          </a:xfrm>
          <a:prstGeom prst="rect">
            <a:avLst/>
          </a:prstGeom>
          <a:noFill/>
          <a:ln>
            <a:noFill/>
          </a:ln>
        </p:spPr>
      </p:pic>
      <p:sp>
        <p:nvSpPr>
          <p:cNvPr id="7" name="Google Shape;78;p11">
            <a:extLst>
              <a:ext uri="{FF2B5EF4-FFF2-40B4-BE49-F238E27FC236}">
                <a16:creationId xmlns:a16="http://schemas.microsoft.com/office/drawing/2014/main" id="{9DACD871-6962-3E4A-982D-937D23B78538}"/>
              </a:ext>
            </a:extLst>
          </p:cNvPr>
          <p:cNvSpPr/>
          <p:nvPr/>
        </p:nvSpPr>
        <p:spPr>
          <a:xfrm>
            <a:off x="0" y="1"/>
            <a:ext cx="12191999" cy="2173356"/>
          </a:xfrm>
          <a:prstGeom prst="rect">
            <a:avLst/>
          </a:prstGeom>
          <a:solidFill>
            <a:srgbClr val="3C878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 name="Google Shape;79;p11">
            <a:extLst>
              <a:ext uri="{FF2B5EF4-FFF2-40B4-BE49-F238E27FC236}">
                <a16:creationId xmlns:a16="http://schemas.microsoft.com/office/drawing/2014/main" id="{B1B223D3-02AA-C044-9077-930788162830}"/>
              </a:ext>
            </a:extLst>
          </p:cNvPr>
          <p:cNvSpPr/>
          <p:nvPr/>
        </p:nvSpPr>
        <p:spPr>
          <a:xfrm>
            <a:off x="578533" y="767417"/>
            <a:ext cx="9747153" cy="10156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000"/>
              <a:buFont typeface="Arimo"/>
              <a:buNone/>
            </a:pPr>
            <a:r>
              <a:rPr lang="en-US" sz="3000" b="1" i="0" u="none" strike="noStrike" cap="none" dirty="0">
                <a:solidFill>
                  <a:schemeClr val="lt1"/>
                </a:solidFill>
                <a:latin typeface="Arial"/>
                <a:ea typeface="Arial"/>
                <a:cs typeface="Arial"/>
                <a:sym typeface="Arial"/>
              </a:rPr>
              <a:t>MODERN SLAVERY AND HUMAN </a:t>
            </a:r>
            <a:br>
              <a:rPr lang="en-US" sz="3000" b="1" i="0" u="none" strike="noStrike" cap="none" dirty="0">
                <a:solidFill>
                  <a:schemeClr val="lt1"/>
                </a:solidFill>
                <a:latin typeface="Arial"/>
                <a:ea typeface="Arial"/>
                <a:cs typeface="Arial"/>
                <a:sym typeface="Arial"/>
              </a:rPr>
            </a:br>
            <a:r>
              <a:rPr lang="en-US" sz="3000" b="1" i="0" u="none" strike="noStrike" cap="none" dirty="0">
                <a:solidFill>
                  <a:schemeClr val="lt1"/>
                </a:solidFill>
                <a:latin typeface="Arial"/>
                <a:ea typeface="Arial"/>
                <a:cs typeface="Arial"/>
                <a:sym typeface="Arial"/>
              </a:rPr>
              <a:t>TRAFFICKING IN THE HOSPITALITY SECTOR</a:t>
            </a:r>
            <a:endParaRPr sz="3000" b="1" i="0" u="none" strike="noStrike" cap="none" dirty="0">
              <a:solidFill>
                <a:schemeClr val="lt1"/>
              </a:solidFill>
              <a:latin typeface="Arial"/>
              <a:ea typeface="Arial"/>
              <a:cs typeface="Arial"/>
              <a:sym typeface="Arial"/>
            </a:endParaRPr>
          </a:p>
        </p:txBody>
      </p:sp>
      <p:cxnSp>
        <p:nvCxnSpPr>
          <p:cNvPr id="9" name="Google Shape;80;p11">
            <a:extLst>
              <a:ext uri="{FF2B5EF4-FFF2-40B4-BE49-F238E27FC236}">
                <a16:creationId xmlns:a16="http://schemas.microsoft.com/office/drawing/2014/main" id="{CF8E6946-95DF-6148-A44A-96C5581833A7}"/>
              </a:ext>
            </a:extLst>
          </p:cNvPr>
          <p:cNvCxnSpPr/>
          <p:nvPr/>
        </p:nvCxnSpPr>
        <p:spPr>
          <a:xfrm>
            <a:off x="578533" y="1783080"/>
            <a:ext cx="11003867" cy="0"/>
          </a:xfrm>
          <a:prstGeom prst="straightConnector1">
            <a:avLst/>
          </a:prstGeom>
          <a:noFill/>
          <a:ln w="9525" cap="flat" cmpd="sng">
            <a:solidFill>
              <a:schemeClr val="accent2"/>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3"/>
          <p:cNvPicPr preferRelativeResize="0"/>
          <p:nvPr/>
        </p:nvPicPr>
        <p:blipFill rotWithShape="1">
          <a:blip r:embed="rId3">
            <a:alphaModFix/>
          </a:blip>
          <a:srcRect t="1883" b="23116"/>
          <a:stretch/>
        </p:blipFill>
        <p:spPr>
          <a:xfrm>
            <a:off x="0" y="0"/>
            <a:ext cx="12192000" cy="6858000"/>
          </a:xfrm>
          <a:prstGeom prst="rect">
            <a:avLst/>
          </a:prstGeom>
          <a:noFill/>
          <a:ln>
            <a:noFill/>
          </a:ln>
        </p:spPr>
      </p:pic>
      <p:sp>
        <p:nvSpPr>
          <p:cNvPr id="110" name="Google Shape;110;p13"/>
          <p:cNvSpPr/>
          <p:nvPr/>
        </p:nvSpPr>
        <p:spPr>
          <a:xfrm>
            <a:off x="902491" y="5733675"/>
            <a:ext cx="3457475" cy="22486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5000"/>
              <a:buFont typeface="Arial"/>
              <a:buNone/>
            </a:pPr>
            <a:r>
              <a:rPr lang="en-US" sz="2000" b="0" i="0" u="none" strike="noStrike" cap="none" dirty="0">
                <a:solidFill>
                  <a:schemeClr val="lt1"/>
                </a:solidFill>
                <a:latin typeface="Arial"/>
                <a:ea typeface="Arial"/>
                <a:cs typeface="Arial"/>
                <a:sym typeface="Arial"/>
              </a:rPr>
              <a:t>What is your understanding of the term modern </a:t>
            </a:r>
            <a:r>
              <a:rPr lang="en-US" sz="2000" dirty="0">
                <a:solidFill>
                  <a:schemeClr val="lt1"/>
                </a:solidFill>
              </a:rPr>
              <a:t>s</a:t>
            </a:r>
            <a:r>
              <a:rPr lang="en-US" sz="2000" b="0" i="0" u="none" strike="noStrike" cap="none" dirty="0">
                <a:solidFill>
                  <a:schemeClr val="lt1"/>
                </a:solidFill>
                <a:latin typeface="Arial"/>
                <a:ea typeface="Arial"/>
                <a:cs typeface="Arial"/>
                <a:sym typeface="Arial"/>
              </a:rPr>
              <a:t>lavery?</a:t>
            </a:r>
            <a:endParaRPr sz="2000" b="1" i="0" u="none" strike="noStrike" cap="none" dirty="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4"/>
          <p:cNvSpPr txBox="1">
            <a:spLocks noGrp="1"/>
          </p:cNvSpPr>
          <p:nvPr>
            <p:ph type="title"/>
          </p:nvPr>
        </p:nvSpPr>
        <p:spPr>
          <a:xfrm>
            <a:off x="838199" y="385391"/>
            <a:ext cx="10515599" cy="598524"/>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en-US" sz="3000" b="0" i="0" u="none" strike="noStrike" cap="none" dirty="0">
                <a:solidFill>
                  <a:srgbClr val="3C878B"/>
                </a:solidFill>
                <a:latin typeface="Arial"/>
                <a:ea typeface="Arial"/>
                <a:cs typeface="Arial"/>
                <a:sym typeface="Arial"/>
              </a:rPr>
              <a:t>Modern slavery</a:t>
            </a:r>
            <a:endParaRPr sz="3000" b="0" i="0" u="none" strike="noStrike" cap="none" dirty="0">
              <a:solidFill>
                <a:srgbClr val="3C878B"/>
              </a:solidFill>
              <a:latin typeface="Arial"/>
              <a:ea typeface="Arial"/>
              <a:cs typeface="Arial"/>
              <a:sym typeface="Arial"/>
            </a:endParaRPr>
          </a:p>
        </p:txBody>
      </p:sp>
      <p:sp>
        <p:nvSpPr>
          <p:cNvPr id="4" name="Rounded Rectangle 3">
            <a:extLst>
              <a:ext uri="{FF2B5EF4-FFF2-40B4-BE49-F238E27FC236}">
                <a16:creationId xmlns:a16="http://schemas.microsoft.com/office/drawing/2014/main" id="{5CF20C36-A1C3-5845-ACCC-0D9E8F63E9B4}"/>
              </a:ext>
            </a:extLst>
          </p:cNvPr>
          <p:cNvSpPr/>
          <p:nvPr/>
        </p:nvSpPr>
        <p:spPr>
          <a:xfrm>
            <a:off x="2076773" y="2309246"/>
            <a:ext cx="2991173" cy="1968285"/>
          </a:xfrm>
          <a:prstGeom prst="roundRect">
            <a:avLst/>
          </a:prstGeom>
          <a:solidFill>
            <a:schemeClr val="accent2">
              <a:lumMod val="20000"/>
              <a:lumOff val="8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solidFill>
                  <a:schemeClr val="tx2">
                    <a:lumMod val="50000"/>
                  </a:schemeClr>
                </a:solidFill>
              </a:rPr>
              <a:t>Modern slavery</a:t>
            </a:r>
          </a:p>
        </p:txBody>
      </p:sp>
      <p:cxnSp>
        <p:nvCxnSpPr>
          <p:cNvPr id="6" name="Straight Connector 5">
            <a:extLst>
              <a:ext uri="{FF2B5EF4-FFF2-40B4-BE49-F238E27FC236}">
                <a16:creationId xmlns:a16="http://schemas.microsoft.com/office/drawing/2014/main" id="{CF08FB02-77B1-9E44-A9C8-327B2F3422FE}"/>
              </a:ext>
            </a:extLst>
          </p:cNvPr>
          <p:cNvCxnSpPr/>
          <p:nvPr/>
        </p:nvCxnSpPr>
        <p:spPr>
          <a:xfrm>
            <a:off x="5982346" y="1673816"/>
            <a:ext cx="0" cy="3239146"/>
          </a:xfrm>
          <a:prstGeom prst="line">
            <a:avLst/>
          </a:prstGeom>
          <a:ln w="57150">
            <a:solidFill>
              <a:schemeClr val="accent2"/>
            </a:solidFill>
          </a:ln>
        </p:spPr>
        <p:style>
          <a:lnRef idx="1">
            <a:schemeClr val="accent2"/>
          </a:lnRef>
          <a:fillRef idx="0">
            <a:schemeClr val="accent2"/>
          </a:fillRef>
          <a:effectRef idx="0">
            <a:schemeClr val="accent2"/>
          </a:effectRef>
          <a:fontRef idx="minor">
            <a:schemeClr val="tx1"/>
          </a:fontRef>
        </p:style>
      </p:cxnSp>
      <p:sp>
        <p:nvSpPr>
          <p:cNvPr id="7" name="TextBox 6">
            <a:extLst>
              <a:ext uri="{FF2B5EF4-FFF2-40B4-BE49-F238E27FC236}">
                <a16:creationId xmlns:a16="http://schemas.microsoft.com/office/drawing/2014/main" id="{C6C24DA9-5935-B742-8CBD-96677522224D}"/>
              </a:ext>
            </a:extLst>
          </p:cNvPr>
          <p:cNvSpPr txBox="1"/>
          <p:nvPr/>
        </p:nvSpPr>
        <p:spPr>
          <a:xfrm>
            <a:off x="6209655" y="1839337"/>
            <a:ext cx="3332136" cy="2908104"/>
          </a:xfrm>
          <a:prstGeom prst="rect">
            <a:avLst/>
          </a:prstGeom>
          <a:noFill/>
        </p:spPr>
        <p:txBody>
          <a:bodyPr wrap="square" rtlCol="0">
            <a:spAutoFit/>
          </a:bodyPr>
          <a:lstStyle/>
          <a:p>
            <a:pPr>
              <a:lnSpc>
                <a:spcPct val="114000"/>
              </a:lnSpc>
            </a:pPr>
            <a:r>
              <a:rPr lang="en-US" sz="1800" dirty="0">
                <a:solidFill>
                  <a:schemeClr val="tx2">
                    <a:lumMod val="50000"/>
                  </a:schemeClr>
                </a:solidFill>
              </a:rPr>
              <a:t>Debt bondage</a:t>
            </a:r>
          </a:p>
          <a:p>
            <a:pPr>
              <a:lnSpc>
                <a:spcPct val="114000"/>
              </a:lnSpc>
            </a:pPr>
            <a:r>
              <a:rPr lang="en-US" sz="1800" dirty="0" err="1">
                <a:solidFill>
                  <a:schemeClr val="tx2">
                    <a:lumMod val="50000"/>
                  </a:schemeClr>
                </a:solidFill>
              </a:rPr>
              <a:t>Labour</a:t>
            </a:r>
            <a:r>
              <a:rPr lang="en-US" sz="1800" dirty="0">
                <a:solidFill>
                  <a:schemeClr val="tx2">
                    <a:lumMod val="50000"/>
                  </a:schemeClr>
                </a:solidFill>
              </a:rPr>
              <a:t> exploitation</a:t>
            </a:r>
          </a:p>
          <a:p>
            <a:pPr>
              <a:lnSpc>
                <a:spcPct val="114000"/>
              </a:lnSpc>
            </a:pPr>
            <a:r>
              <a:rPr lang="en-US" sz="1800" dirty="0">
                <a:solidFill>
                  <a:schemeClr val="tx2">
                    <a:lumMod val="50000"/>
                  </a:schemeClr>
                </a:solidFill>
              </a:rPr>
              <a:t>Human trafficking</a:t>
            </a:r>
          </a:p>
          <a:p>
            <a:pPr>
              <a:lnSpc>
                <a:spcPct val="114000"/>
              </a:lnSpc>
            </a:pPr>
            <a:r>
              <a:rPr lang="en-US" sz="1800" dirty="0">
                <a:solidFill>
                  <a:schemeClr val="tx2">
                    <a:lumMod val="50000"/>
                  </a:schemeClr>
                </a:solidFill>
              </a:rPr>
              <a:t>Sexual exploitation</a:t>
            </a:r>
          </a:p>
          <a:p>
            <a:pPr>
              <a:lnSpc>
                <a:spcPct val="114000"/>
              </a:lnSpc>
            </a:pPr>
            <a:r>
              <a:rPr lang="en-US" sz="1800" dirty="0">
                <a:solidFill>
                  <a:schemeClr val="tx2">
                    <a:lumMod val="50000"/>
                  </a:schemeClr>
                </a:solidFill>
              </a:rPr>
              <a:t>Criminal exploitation</a:t>
            </a:r>
          </a:p>
          <a:p>
            <a:pPr>
              <a:lnSpc>
                <a:spcPct val="114000"/>
              </a:lnSpc>
            </a:pPr>
            <a:r>
              <a:rPr lang="en-US" sz="1800" dirty="0">
                <a:solidFill>
                  <a:schemeClr val="tx2">
                    <a:lumMod val="50000"/>
                  </a:schemeClr>
                </a:solidFill>
              </a:rPr>
              <a:t>Forced begging</a:t>
            </a:r>
          </a:p>
          <a:p>
            <a:pPr>
              <a:lnSpc>
                <a:spcPct val="114000"/>
              </a:lnSpc>
            </a:pPr>
            <a:r>
              <a:rPr lang="en-US" sz="1800" dirty="0">
                <a:solidFill>
                  <a:schemeClr val="tx2">
                    <a:lumMod val="50000"/>
                  </a:schemeClr>
                </a:solidFill>
              </a:rPr>
              <a:t>Removal/selling of organs</a:t>
            </a:r>
          </a:p>
          <a:p>
            <a:pPr>
              <a:lnSpc>
                <a:spcPct val="114000"/>
              </a:lnSpc>
            </a:pPr>
            <a:r>
              <a:rPr lang="en-US" sz="1800" dirty="0">
                <a:solidFill>
                  <a:schemeClr val="tx2">
                    <a:lumMod val="50000"/>
                  </a:schemeClr>
                </a:solidFill>
              </a:rPr>
              <a:t>Forced marriage</a:t>
            </a:r>
          </a:p>
          <a:p>
            <a:pPr>
              <a:lnSpc>
                <a:spcPct val="114000"/>
              </a:lnSpc>
            </a:pPr>
            <a:r>
              <a:rPr lang="en-US" sz="1800" dirty="0">
                <a:solidFill>
                  <a:schemeClr val="tx2">
                    <a:lumMod val="50000"/>
                  </a:schemeClr>
                </a:solidFill>
              </a:rPr>
              <a:t>Illegal adoption</a:t>
            </a:r>
          </a:p>
        </p:txBody>
      </p:sp>
      <p:cxnSp>
        <p:nvCxnSpPr>
          <p:cNvPr id="9" name="Straight Arrow Connector 8">
            <a:extLst>
              <a:ext uri="{FF2B5EF4-FFF2-40B4-BE49-F238E27FC236}">
                <a16:creationId xmlns:a16="http://schemas.microsoft.com/office/drawing/2014/main" id="{C97EC98C-6223-E640-B715-15432DC35781}"/>
              </a:ext>
            </a:extLst>
          </p:cNvPr>
          <p:cNvCxnSpPr>
            <a:cxnSpLocks/>
          </p:cNvCxnSpPr>
          <p:nvPr/>
        </p:nvCxnSpPr>
        <p:spPr>
          <a:xfrm>
            <a:off x="5067946" y="2743200"/>
            <a:ext cx="68709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6FA4E53-D20A-3646-A592-59E24590AE3A}"/>
              </a:ext>
            </a:extLst>
          </p:cNvPr>
          <p:cNvCxnSpPr>
            <a:cxnSpLocks/>
          </p:cNvCxnSpPr>
          <p:nvPr/>
        </p:nvCxnSpPr>
        <p:spPr>
          <a:xfrm>
            <a:off x="5067946" y="3143573"/>
            <a:ext cx="68709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82A61EF-514F-3B4B-8F6C-66E29B692BB3}"/>
              </a:ext>
            </a:extLst>
          </p:cNvPr>
          <p:cNvCxnSpPr>
            <a:cxnSpLocks/>
          </p:cNvCxnSpPr>
          <p:nvPr/>
        </p:nvCxnSpPr>
        <p:spPr>
          <a:xfrm>
            <a:off x="5067946" y="3559444"/>
            <a:ext cx="68709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1A37908-A366-4740-884C-01F93DCB5F3E}"/>
              </a:ext>
            </a:extLst>
          </p:cNvPr>
          <p:cNvCxnSpPr>
            <a:cxnSpLocks/>
          </p:cNvCxnSpPr>
          <p:nvPr/>
        </p:nvCxnSpPr>
        <p:spPr>
          <a:xfrm>
            <a:off x="5067946" y="3944318"/>
            <a:ext cx="687092" cy="0"/>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13B2167C-6A2F-624C-A198-7521512A7881}"/>
              </a:ext>
            </a:extLst>
          </p:cNvPr>
          <p:cNvSpPr/>
          <p:nvPr/>
        </p:nvSpPr>
        <p:spPr>
          <a:xfrm>
            <a:off x="2076773" y="4912961"/>
            <a:ext cx="7687155" cy="1159775"/>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2">
                    <a:lumMod val="50000"/>
                  </a:schemeClr>
                </a:solidFill>
              </a:rPr>
              <a:t>Hospitality is a high-risk industry for </a:t>
            </a:r>
            <a:r>
              <a:rPr lang="en-US" sz="2400" dirty="0" err="1">
                <a:solidFill>
                  <a:schemeClr val="tx2">
                    <a:lumMod val="50000"/>
                  </a:schemeClr>
                </a:solidFill>
              </a:rPr>
              <a:t>labour</a:t>
            </a:r>
            <a:r>
              <a:rPr lang="en-US" sz="2400" dirty="0">
                <a:solidFill>
                  <a:schemeClr val="tx2">
                    <a:lumMod val="50000"/>
                  </a:schemeClr>
                </a:solidFill>
              </a:rPr>
              <a:t> </a:t>
            </a:r>
          </a:p>
          <a:p>
            <a:pPr algn="ctr"/>
            <a:r>
              <a:rPr lang="en-US" sz="2400" dirty="0">
                <a:solidFill>
                  <a:schemeClr val="tx2">
                    <a:lumMod val="50000"/>
                  </a:schemeClr>
                </a:solidFill>
              </a:rPr>
              <a:t>exploitation and sexual exploitation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5"/>
          <p:cNvSpPr/>
          <p:nvPr/>
        </p:nvSpPr>
        <p:spPr>
          <a:xfrm>
            <a:off x="0" y="4922721"/>
            <a:ext cx="12192000" cy="1008806"/>
          </a:xfrm>
          <a:prstGeom prst="rect">
            <a:avLst/>
          </a:prstGeom>
          <a:solidFill>
            <a:srgbClr val="CD16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0" name="Google Shape;130;p15"/>
          <p:cNvSpPr txBox="1">
            <a:spLocks noGrp="1"/>
          </p:cNvSpPr>
          <p:nvPr>
            <p:ph type="body" idx="1"/>
          </p:nvPr>
        </p:nvSpPr>
        <p:spPr>
          <a:xfrm>
            <a:off x="838200" y="5000601"/>
            <a:ext cx="10515599" cy="1229915"/>
          </a:xfrm>
          <a:prstGeom prst="rect">
            <a:avLst/>
          </a:prstGeom>
          <a:noFill/>
          <a:ln>
            <a:noFill/>
          </a:ln>
        </p:spPr>
        <p:txBody>
          <a:bodyPr spcFirstLastPara="1" wrap="square" lIns="91425" tIns="91425" rIns="91425" bIns="91425" anchor="t" anchorCtr="0">
            <a:noAutofit/>
          </a:bodyPr>
          <a:lstStyle/>
          <a:p>
            <a:pPr marL="44450" marR="0" lvl="0" indent="0" algn="l" rtl="0">
              <a:lnSpc>
                <a:spcPct val="100000"/>
              </a:lnSpc>
              <a:spcBef>
                <a:spcPts val="0"/>
              </a:spcBef>
              <a:spcAft>
                <a:spcPts val="0"/>
              </a:spcAft>
              <a:buClr>
                <a:schemeClr val="dk1"/>
              </a:buClr>
              <a:buSzPts val="2000"/>
              <a:buFont typeface="Arial"/>
              <a:buNone/>
            </a:pPr>
            <a:r>
              <a:rPr lang="en-US" sz="2000" b="1" i="0" u="none" strike="noStrike" cap="none" dirty="0">
                <a:solidFill>
                  <a:schemeClr val="lt1"/>
                </a:solidFill>
                <a:latin typeface="Arial"/>
                <a:ea typeface="Arial"/>
                <a:cs typeface="Arial"/>
                <a:sym typeface="Arial"/>
              </a:rPr>
              <a:t>HOWEVER, the Centre for Social Justice estimates that there could be up to 100,000 potential victims of modern slavery in the UK.</a:t>
            </a:r>
            <a:endParaRPr sz="2800" b="0" i="0" u="none" strike="noStrike" cap="none" dirty="0">
              <a:solidFill>
                <a:schemeClr val="lt1"/>
              </a:solidFill>
              <a:latin typeface="Arial"/>
              <a:ea typeface="Arial"/>
              <a:cs typeface="Arial"/>
              <a:sym typeface="Arial"/>
            </a:endParaRPr>
          </a:p>
        </p:txBody>
      </p:sp>
      <p:sp>
        <p:nvSpPr>
          <p:cNvPr id="131" name="Google Shape;131;p15"/>
          <p:cNvSpPr txBox="1"/>
          <p:nvPr/>
        </p:nvSpPr>
        <p:spPr>
          <a:xfrm>
            <a:off x="838200" y="1512277"/>
            <a:ext cx="10515599" cy="2101458"/>
          </a:xfrm>
          <a:prstGeom prst="rect">
            <a:avLst/>
          </a:prstGeom>
          <a:noFill/>
          <a:ln>
            <a:noFill/>
          </a:ln>
        </p:spPr>
        <p:txBody>
          <a:bodyPr spcFirstLastPara="1" wrap="square" lIns="91425" tIns="45700" rIns="91425" bIns="45700" anchor="ctr" anchorCtr="0">
            <a:noAutofit/>
          </a:bodyPr>
          <a:lstStyle/>
          <a:p>
            <a:pPr marL="342900" marR="0" lvl="1" indent="-342900" algn="l" rtl="0">
              <a:lnSpc>
                <a:spcPct val="100000"/>
              </a:lnSpc>
              <a:spcBef>
                <a:spcPts val="0"/>
              </a:spcBef>
              <a:spcAft>
                <a:spcPts val="0"/>
              </a:spcAft>
              <a:buClr>
                <a:srgbClr val="7F7F7F"/>
              </a:buClr>
              <a:buSzPts val="2000"/>
              <a:buFont typeface="Arial"/>
              <a:buChar char="•"/>
            </a:pPr>
            <a:r>
              <a:rPr lang="en-US" sz="1800" b="0" i="0" u="none" strike="noStrike" cap="none" dirty="0">
                <a:solidFill>
                  <a:srgbClr val="7F7F7F"/>
                </a:solidFill>
                <a:latin typeface="Arial"/>
                <a:ea typeface="Arial"/>
                <a:cs typeface="Arial"/>
                <a:sym typeface="Arial"/>
              </a:rPr>
              <a:t>Modern slavery is a growing issue, which affects men, women and children.</a:t>
            </a:r>
            <a:endParaRPr dirty="0"/>
          </a:p>
          <a:p>
            <a:pPr marL="357187" marR="0" lvl="1" indent="-215900" algn="l" rtl="0">
              <a:lnSpc>
                <a:spcPct val="100000"/>
              </a:lnSpc>
              <a:spcBef>
                <a:spcPts val="0"/>
              </a:spcBef>
              <a:spcAft>
                <a:spcPts val="0"/>
              </a:spcAft>
              <a:buClr>
                <a:srgbClr val="7F7F7F"/>
              </a:buClr>
              <a:buSzPts val="2000"/>
              <a:buFont typeface="Arial"/>
              <a:buNone/>
            </a:pPr>
            <a:endParaRPr sz="1800" b="0" i="0" u="none" strike="noStrike" cap="none" dirty="0">
              <a:solidFill>
                <a:srgbClr val="7F7F7F"/>
              </a:solidFill>
              <a:latin typeface="Arial"/>
              <a:ea typeface="Arial"/>
              <a:cs typeface="Arial"/>
              <a:sym typeface="Arial"/>
            </a:endParaRPr>
          </a:p>
          <a:p>
            <a:pPr marL="357187" marR="0" lvl="1" indent="-342900" algn="l" rtl="0">
              <a:lnSpc>
                <a:spcPct val="100000"/>
              </a:lnSpc>
              <a:spcBef>
                <a:spcPts val="0"/>
              </a:spcBef>
              <a:spcAft>
                <a:spcPts val="0"/>
              </a:spcAft>
              <a:buClr>
                <a:srgbClr val="7F7F7F"/>
              </a:buClr>
              <a:buSzPts val="2000"/>
              <a:buFont typeface="Arial"/>
              <a:buChar char="•"/>
            </a:pPr>
            <a:r>
              <a:rPr lang="en-US" sz="1800" b="0" i="0" u="none" strike="noStrike" cap="none" dirty="0">
                <a:solidFill>
                  <a:srgbClr val="7F7F7F"/>
                </a:solidFill>
                <a:latin typeface="Arial"/>
                <a:ea typeface="Arial"/>
                <a:cs typeface="Arial"/>
                <a:sym typeface="Arial"/>
              </a:rPr>
              <a:t>It is an international crime with an estimated 40.3 million people living in conditions of slavery around the world.</a:t>
            </a:r>
            <a:endParaRPr dirty="0"/>
          </a:p>
          <a:p>
            <a:pPr marL="357187" marR="0" lvl="1" indent="-215900" algn="l" rtl="0">
              <a:lnSpc>
                <a:spcPct val="100000"/>
              </a:lnSpc>
              <a:spcBef>
                <a:spcPts val="0"/>
              </a:spcBef>
              <a:spcAft>
                <a:spcPts val="0"/>
              </a:spcAft>
              <a:buClr>
                <a:srgbClr val="7F7F7F"/>
              </a:buClr>
              <a:buSzPts val="2000"/>
              <a:buFont typeface="Arial"/>
              <a:buNone/>
            </a:pPr>
            <a:endParaRPr sz="1800" b="0" i="0" u="none" strike="noStrike" cap="none" dirty="0">
              <a:solidFill>
                <a:srgbClr val="7F7F7F"/>
              </a:solidFill>
              <a:latin typeface="Arial"/>
              <a:ea typeface="Arial"/>
              <a:cs typeface="Arial"/>
              <a:sym typeface="Arial"/>
            </a:endParaRPr>
          </a:p>
          <a:p>
            <a:pPr marL="357187" marR="0" lvl="1" indent="-342900" algn="l" rtl="0">
              <a:lnSpc>
                <a:spcPct val="100000"/>
              </a:lnSpc>
              <a:spcBef>
                <a:spcPts val="0"/>
              </a:spcBef>
              <a:spcAft>
                <a:spcPts val="0"/>
              </a:spcAft>
              <a:buClr>
                <a:srgbClr val="7F7F7F"/>
              </a:buClr>
              <a:buSzPts val="2000"/>
              <a:buFont typeface="Arial"/>
              <a:buChar char="•"/>
            </a:pPr>
            <a:r>
              <a:rPr lang="en-US" sz="1800" b="0" i="0" u="none" strike="noStrike" cap="none" dirty="0">
                <a:solidFill>
                  <a:srgbClr val="7F7F7F"/>
                </a:solidFill>
                <a:latin typeface="Arial"/>
                <a:ea typeface="Arial"/>
                <a:cs typeface="Arial"/>
                <a:sym typeface="Arial"/>
              </a:rPr>
              <a:t>In the UK for example, the National Crime Agency recorded an actual figure of </a:t>
            </a:r>
            <a:r>
              <a:rPr lang="en-US" sz="1800" dirty="0">
                <a:solidFill>
                  <a:srgbClr val="7F7F7F"/>
                </a:solidFill>
              </a:rPr>
              <a:t>10.267</a:t>
            </a:r>
            <a:r>
              <a:rPr lang="en-US" sz="1800" b="0" i="0" u="none" strike="noStrike" cap="none" dirty="0">
                <a:solidFill>
                  <a:srgbClr val="7F7F7F"/>
                </a:solidFill>
                <a:latin typeface="Arial"/>
                <a:ea typeface="Arial"/>
                <a:cs typeface="Arial"/>
                <a:sym typeface="Arial"/>
              </a:rPr>
              <a:t> potential victims of human trafficking in 2019.</a:t>
            </a:r>
            <a:endParaRPr sz="1800" b="0" i="0" u="none" strike="noStrike" cap="none" dirty="0">
              <a:solidFill>
                <a:srgbClr val="000000"/>
              </a:solidFill>
              <a:latin typeface="Arial"/>
              <a:ea typeface="Arial"/>
              <a:cs typeface="Arial"/>
              <a:sym typeface="Arial"/>
            </a:endParaRPr>
          </a:p>
        </p:txBody>
      </p:sp>
      <p:sp>
        <p:nvSpPr>
          <p:cNvPr id="132" name="Google Shape;132;p15"/>
          <p:cNvSpPr txBox="1"/>
          <p:nvPr/>
        </p:nvSpPr>
        <p:spPr>
          <a:xfrm>
            <a:off x="533400" y="3296007"/>
            <a:ext cx="10515600" cy="1030200"/>
          </a:xfrm>
          <a:prstGeom prst="rect">
            <a:avLst/>
          </a:prstGeom>
          <a:noFill/>
          <a:ln>
            <a:noFill/>
          </a:ln>
        </p:spPr>
        <p:txBody>
          <a:bodyPr spcFirstLastPara="1" wrap="square" lIns="91425" tIns="45700" rIns="91425" bIns="45700" anchor="t" anchorCtr="0">
            <a:noAutofit/>
          </a:bodyPr>
          <a:lstStyle/>
          <a:p>
            <a:pPr marL="342900" marR="0" lvl="1" indent="-215900" algn="l" rtl="0">
              <a:lnSpc>
                <a:spcPct val="100000"/>
              </a:lnSpc>
              <a:spcBef>
                <a:spcPts val="0"/>
              </a:spcBef>
              <a:spcAft>
                <a:spcPts val="0"/>
              </a:spcAft>
              <a:buClr>
                <a:srgbClr val="7F7F7F"/>
              </a:buClr>
              <a:buSzPts val="20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5"/>
          <p:cNvSpPr txBox="1"/>
          <p:nvPr/>
        </p:nvSpPr>
        <p:spPr>
          <a:xfrm>
            <a:off x="1965332" y="3691615"/>
            <a:ext cx="6353908" cy="1231106"/>
          </a:xfrm>
          <a:prstGeom prst="rect">
            <a:avLst/>
          </a:prstGeom>
          <a:noFill/>
          <a:ln>
            <a:noFill/>
          </a:ln>
        </p:spPr>
        <p:txBody>
          <a:bodyPr spcFirstLastPara="1" wrap="square" lIns="91425" tIns="45700" rIns="91425" bIns="45700" anchor="t" anchorCtr="0">
            <a:noAutofit/>
          </a:bodyPr>
          <a:lstStyle/>
          <a:p>
            <a:pPr marL="357187" marR="0" lvl="1" indent="-342900" algn="l" rtl="0">
              <a:lnSpc>
                <a:spcPct val="150000"/>
              </a:lnSpc>
              <a:spcBef>
                <a:spcPts val="0"/>
              </a:spcBef>
              <a:spcAft>
                <a:spcPts val="0"/>
              </a:spcAft>
              <a:buClr>
                <a:srgbClr val="7F7F7F"/>
              </a:buClr>
              <a:buSzPts val="2000"/>
              <a:buFont typeface="Arial"/>
              <a:buChar char="•"/>
            </a:pPr>
            <a:r>
              <a:rPr lang="en-US" sz="2000" b="0" i="0" u="none" strike="noStrike" cap="none" dirty="0">
                <a:solidFill>
                  <a:srgbClr val="7F7F7F"/>
                </a:solidFill>
                <a:latin typeface="Arial"/>
                <a:ea typeface="Arial"/>
                <a:cs typeface="Arial"/>
                <a:sym typeface="Arial"/>
              </a:rPr>
              <a:t>A </a:t>
            </a:r>
            <a:r>
              <a:rPr lang="en-US" sz="2000" dirty="0">
                <a:solidFill>
                  <a:srgbClr val="7F7F7F"/>
                </a:solidFill>
              </a:rPr>
              <a:t>52</a:t>
            </a:r>
            <a:r>
              <a:rPr lang="en-US" sz="2000" b="0" i="0" u="none" strike="noStrike" cap="none" dirty="0">
                <a:solidFill>
                  <a:srgbClr val="7F7F7F"/>
                </a:solidFill>
                <a:latin typeface="Arial"/>
                <a:ea typeface="Arial"/>
                <a:cs typeface="Arial"/>
                <a:sym typeface="Arial"/>
              </a:rPr>
              <a:t>% increase on 2018 figures.</a:t>
            </a:r>
            <a:endParaRPr sz="1400" b="0" i="0" u="none" strike="noStrike" cap="none" dirty="0">
              <a:solidFill>
                <a:srgbClr val="000000"/>
              </a:solidFill>
              <a:latin typeface="Arial"/>
              <a:ea typeface="Arial"/>
              <a:cs typeface="Arial"/>
              <a:sym typeface="Arial"/>
            </a:endParaRPr>
          </a:p>
          <a:p>
            <a:pPr marL="342900" marR="0" lvl="1" indent="-342900" algn="l" rtl="0">
              <a:lnSpc>
                <a:spcPct val="150000"/>
              </a:lnSpc>
              <a:spcBef>
                <a:spcPts val="0"/>
              </a:spcBef>
              <a:spcAft>
                <a:spcPts val="0"/>
              </a:spcAft>
              <a:buClr>
                <a:srgbClr val="7F7F7F"/>
              </a:buClr>
              <a:buSzPts val="2000"/>
              <a:buFont typeface="Arial"/>
              <a:buChar char="•"/>
            </a:pPr>
            <a:r>
              <a:rPr lang="en-US" sz="2000" b="0" i="0" u="none" strike="noStrike" cap="none" dirty="0">
                <a:solidFill>
                  <a:srgbClr val="7F7F7F"/>
                </a:solidFill>
                <a:latin typeface="Arial"/>
                <a:ea typeface="Arial"/>
                <a:cs typeface="Arial"/>
                <a:sym typeface="Arial"/>
              </a:rPr>
              <a:t>2020 saw a drop in reporting due to COVID-19.</a:t>
            </a:r>
            <a:endParaRPr sz="14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 name="Google Shape;116;p14">
            <a:extLst>
              <a:ext uri="{FF2B5EF4-FFF2-40B4-BE49-F238E27FC236}">
                <a16:creationId xmlns:a16="http://schemas.microsoft.com/office/drawing/2014/main" id="{29BDCCFE-C77C-E84D-8EA8-CE74A7D253E0}"/>
              </a:ext>
            </a:extLst>
          </p:cNvPr>
          <p:cNvSpPr txBox="1">
            <a:spLocks/>
          </p:cNvSpPr>
          <p:nvPr/>
        </p:nvSpPr>
        <p:spPr>
          <a:xfrm>
            <a:off x="838199" y="385391"/>
            <a:ext cx="10515599" cy="5985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r>
              <a:rPr lang="en-US" sz="3000" dirty="0">
                <a:solidFill>
                  <a:srgbClr val="3C878B"/>
                </a:solidFill>
              </a:rPr>
              <a:t>Modern slavery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4" name="Google Shape;140;p16">
            <a:extLst>
              <a:ext uri="{FF2B5EF4-FFF2-40B4-BE49-F238E27FC236}">
                <a16:creationId xmlns:a16="http://schemas.microsoft.com/office/drawing/2014/main" id="{7F78B188-A239-9A43-A60E-42FD566BACE5}"/>
              </a:ext>
            </a:extLst>
          </p:cNvPr>
          <p:cNvSpPr txBox="1">
            <a:spLocks/>
          </p:cNvSpPr>
          <p:nvPr/>
        </p:nvSpPr>
        <p:spPr>
          <a:xfrm>
            <a:off x="660842" y="256479"/>
            <a:ext cx="5435158" cy="81404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a:buSzPts val="3600"/>
            </a:pPr>
            <a:r>
              <a:rPr lang="en-US" sz="2400">
                <a:solidFill>
                  <a:srgbClr val="7F7F7F"/>
                </a:solidFill>
              </a:rPr>
              <a:t>Modern Slavery around the world</a:t>
            </a:r>
            <a:endParaRPr lang="en-US" sz="2400" dirty="0"/>
          </a:p>
        </p:txBody>
      </p:sp>
      <p:pic>
        <p:nvPicPr>
          <p:cNvPr id="5" name="Picture 4" descr="Map&#10;&#10;Description automatically generated">
            <a:extLst>
              <a:ext uri="{FF2B5EF4-FFF2-40B4-BE49-F238E27FC236}">
                <a16:creationId xmlns:a16="http://schemas.microsoft.com/office/drawing/2014/main" id="{5FE983A4-49BA-1942-98E2-BF3F50937F55}"/>
              </a:ext>
            </a:extLst>
          </p:cNvPr>
          <p:cNvPicPr>
            <a:picLocks noChangeAspect="1"/>
          </p:cNvPicPr>
          <p:nvPr/>
        </p:nvPicPr>
        <p:blipFill rotWithShape="1">
          <a:blip r:embed="rId3"/>
          <a:srcRect t="12644"/>
          <a:stretch/>
        </p:blipFill>
        <p:spPr>
          <a:xfrm>
            <a:off x="2689097" y="1566480"/>
            <a:ext cx="8842061" cy="4732953"/>
          </a:xfrm>
          <a:prstGeom prst="rect">
            <a:avLst/>
          </a:prstGeom>
        </p:spPr>
      </p:pic>
      <p:pic>
        <p:nvPicPr>
          <p:cNvPr id="6" name="Picture 5" descr="Logo&#10;&#10;Description automatically generated">
            <a:extLst>
              <a:ext uri="{FF2B5EF4-FFF2-40B4-BE49-F238E27FC236}">
                <a16:creationId xmlns:a16="http://schemas.microsoft.com/office/drawing/2014/main" id="{025F774E-02E8-624B-AE0D-3768E1582A8E}"/>
              </a:ext>
            </a:extLst>
          </p:cNvPr>
          <p:cNvPicPr>
            <a:picLocks noChangeAspect="1"/>
          </p:cNvPicPr>
          <p:nvPr/>
        </p:nvPicPr>
        <p:blipFill>
          <a:blip r:embed="rId4"/>
          <a:stretch>
            <a:fillRect/>
          </a:stretch>
        </p:blipFill>
        <p:spPr>
          <a:xfrm>
            <a:off x="660842" y="2146967"/>
            <a:ext cx="1894892" cy="17859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7"/>
          <p:cNvSpPr/>
          <p:nvPr/>
        </p:nvSpPr>
        <p:spPr>
          <a:xfrm>
            <a:off x="0" y="5253731"/>
            <a:ext cx="12192000" cy="687435"/>
          </a:xfrm>
          <a:prstGeom prst="rect">
            <a:avLst/>
          </a:prstGeom>
          <a:solidFill>
            <a:srgbClr val="CD16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7" name="Google Shape;147;p17"/>
          <p:cNvSpPr txBox="1">
            <a:spLocks noGrp="1"/>
          </p:cNvSpPr>
          <p:nvPr>
            <p:ph type="title"/>
          </p:nvPr>
        </p:nvSpPr>
        <p:spPr>
          <a:xfrm>
            <a:off x="838200" y="291785"/>
            <a:ext cx="10515599" cy="73075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3000" b="0" i="0" u="none" strike="noStrike" cap="none" dirty="0">
                <a:solidFill>
                  <a:srgbClr val="3C878B"/>
                </a:solidFill>
                <a:latin typeface="Arial"/>
                <a:ea typeface="Arial"/>
                <a:cs typeface="Arial"/>
                <a:sym typeface="Arial"/>
              </a:rPr>
              <a:t>Modern slavery in the hospitality sector</a:t>
            </a:r>
            <a:endParaRPr sz="3000" b="0" i="0" u="none" strike="noStrike" cap="none" dirty="0">
              <a:solidFill>
                <a:srgbClr val="3C878B"/>
              </a:solidFill>
              <a:latin typeface="Arial"/>
              <a:ea typeface="Arial"/>
              <a:cs typeface="Arial"/>
              <a:sym typeface="Arial"/>
            </a:endParaRPr>
          </a:p>
        </p:txBody>
      </p:sp>
      <p:sp>
        <p:nvSpPr>
          <p:cNvPr id="148" name="Google Shape;148;p17"/>
          <p:cNvSpPr txBox="1">
            <a:spLocks noGrp="1"/>
          </p:cNvSpPr>
          <p:nvPr>
            <p:ph type="body" idx="1"/>
          </p:nvPr>
        </p:nvSpPr>
        <p:spPr>
          <a:xfrm>
            <a:off x="348350" y="5246075"/>
            <a:ext cx="10755000" cy="803700"/>
          </a:xfrm>
          <a:prstGeom prst="rect">
            <a:avLst/>
          </a:prstGeom>
          <a:noFill/>
          <a:ln>
            <a:noFill/>
          </a:ln>
        </p:spPr>
        <p:txBody>
          <a:bodyPr spcFirstLastPara="1" wrap="square" lIns="91425" tIns="91425" rIns="91425" bIns="91425" anchor="t" anchorCtr="0">
            <a:noAutofit/>
          </a:bodyPr>
          <a:lstStyle/>
          <a:p>
            <a:pPr marL="685800" marR="0" lvl="1" indent="0" algn="l" rtl="0">
              <a:lnSpc>
                <a:spcPct val="150000"/>
              </a:lnSpc>
              <a:spcBef>
                <a:spcPts val="0"/>
              </a:spcBef>
              <a:spcAft>
                <a:spcPts val="0"/>
              </a:spcAft>
              <a:buClr>
                <a:schemeClr val="dk1"/>
              </a:buClr>
              <a:buSzPts val="2000"/>
              <a:buFont typeface="Arial"/>
              <a:buNone/>
            </a:pPr>
            <a:r>
              <a:rPr lang="en-US" sz="2000" b="0" i="0" u="none" strike="noStrike" cap="none">
                <a:solidFill>
                  <a:schemeClr val="lt1"/>
                </a:solidFill>
                <a:latin typeface="Arial"/>
                <a:ea typeface="Arial"/>
                <a:cs typeface="Arial"/>
                <a:sym typeface="Arial"/>
              </a:rPr>
              <a:t>A total of </a:t>
            </a:r>
            <a:r>
              <a:rPr lang="en-US" sz="2000" b="1" i="0" u="none" strike="noStrike" cap="none">
                <a:solidFill>
                  <a:schemeClr val="lt1"/>
                </a:solidFill>
                <a:latin typeface="Arial"/>
                <a:ea typeface="Arial"/>
                <a:cs typeface="Arial"/>
                <a:sym typeface="Arial"/>
              </a:rPr>
              <a:t>115,140</a:t>
            </a:r>
            <a:r>
              <a:rPr lang="en-US" sz="2000" b="0" i="0" u="none" strike="noStrike" cap="none">
                <a:solidFill>
                  <a:schemeClr val="lt1"/>
                </a:solidFill>
                <a:latin typeface="Arial"/>
                <a:ea typeface="Arial"/>
                <a:cs typeface="Arial"/>
                <a:sym typeface="Arial"/>
              </a:rPr>
              <a:t> victims of trafficking in the European hospitality industry annually!</a:t>
            </a:r>
            <a:endParaRPr sz="2400" b="0" i="0" u="none" strike="noStrike" cap="none">
              <a:solidFill>
                <a:schemeClr val="lt1"/>
              </a:solidFill>
              <a:latin typeface="Arial"/>
              <a:ea typeface="Arial"/>
              <a:cs typeface="Arial"/>
              <a:sym typeface="Arial"/>
            </a:endParaRPr>
          </a:p>
        </p:txBody>
      </p:sp>
      <p:sp>
        <p:nvSpPr>
          <p:cNvPr id="149" name="Google Shape;149;p17"/>
          <p:cNvSpPr txBox="1"/>
          <p:nvPr/>
        </p:nvSpPr>
        <p:spPr>
          <a:xfrm>
            <a:off x="838199" y="1668706"/>
            <a:ext cx="10515600" cy="1107609"/>
          </a:xfrm>
          <a:prstGeom prst="rect">
            <a:avLst/>
          </a:prstGeom>
          <a:noFill/>
          <a:ln>
            <a:noFill/>
          </a:ln>
        </p:spPr>
        <p:txBody>
          <a:bodyPr spcFirstLastPara="1" wrap="square" lIns="91425" tIns="45700" rIns="91425" bIns="45700" anchor="t" anchorCtr="0">
            <a:noAutofit/>
          </a:bodyPr>
          <a:lstStyle/>
          <a:p>
            <a:pPr marL="342900" marR="0" lvl="1" indent="-342900" algn="l" rtl="0">
              <a:lnSpc>
                <a:spcPct val="100000"/>
              </a:lnSpc>
              <a:spcBef>
                <a:spcPts val="0"/>
              </a:spcBef>
              <a:spcAft>
                <a:spcPts val="0"/>
              </a:spcAft>
              <a:buClr>
                <a:srgbClr val="7F7F7F"/>
              </a:buClr>
              <a:buSzPts val="2000"/>
              <a:buFont typeface="Arial"/>
              <a:buChar char="•"/>
            </a:pPr>
            <a:r>
              <a:rPr lang="en-US" sz="2000" b="0" i="0" u="none" strike="noStrike" cap="none" dirty="0">
                <a:solidFill>
                  <a:srgbClr val="7F7F7F"/>
                </a:solidFill>
                <a:latin typeface="Arial"/>
                <a:ea typeface="Arial"/>
                <a:cs typeface="Arial"/>
                <a:sym typeface="Arial"/>
              </a:rPr>
              <a:t>The hospitality sector provides 292 million jobs globally (that’s 1 in every 10 jobs)</a:t>
            </a:r>
            <a:endParaRPr sz="2000" b="0" i="0" u="none" strike="noStrike" cap="none" dirty="0">
              <a:solidFill>
                <a:srgbClr val="7F7F7F"/>
              </a:solidFill>
              <a:latin typeface="Arial"/>
              <a:ea typeface="Arial"/>
              <a:cs typeface="Arial"/>
              <a:sym typeface="Arial"/>
            </a:endParaRPr>
          </a:p>
          <a:p>
            <a:pPr marL="457200" marR="0" lvl="0" indent="0" algn="l" rtl="0">
              <a:lnSpc>
                <a:spcPct val="100000"/>
              </a:lnSpc>
              <a:spcBef>
                <a:spcPts val="0"/>
              </a:spcBef>
              <a:spcAft>
                <a:spcPts val="0"/>
              </a:spcAft>
              <a:buClr>
                <a:srgbClr val="7F7F7F"/>
              </a:buClr>
              <a:buSzPts val="2000"/>
              <a:buFont typeface="Arial"/>
              <a:buNone/>
            </a:pPr>
            <a:r>
              <a:rPr lang="en-US" sz="2000" b="0" i="0" u="none" strike="noStrike" cap="none" dirty="0">
                <a:solidFill>
                  <a:srgbClr val="7F7F7F"/>
                </a:solidFill>
                <a:latin typeface="Arial"/>
                <a:ea typeface="Arial"/>
                <a:cs typeface="Arial"/>
                <a:sym typeface="Arial"/>
              </a:rPr>
              <a:t> </a:t>
            </a:r>
            <a:endParaRPr sz="2000" b="0" i="0" u="none" strike="noStrike" cap="none" dirty="0">
              <a:solidFill>
                <a:srgbClr val="7F7F7F"/>
              </a:solidFill>
              <a:latin typeface="Arial"/>
              <a:ea typeface="Arial"/>
              <a:cs typeface="Arial"/>
              <a:sym typeface="Arial"/>
            </a:endParaRPr>
          </a:p>
          <a:p>
            <a:pPr marL="342900" marR="0" lvl="1" indent="-342900" algn="l" rtl="0">
              <a:lnSpc>
                <a:spcPct val="100000"/>
              </a:lnSpc>
              <a:spcBef>
                <a:spcPts val="0"/>
              </a:spcBef>
              <a:spcAft>
                <a:spcPts val="0"/>
              </a:spcAft>
              <a:buClr>
                <a:srgbClr val="7F7F7F"/>
              </a:buClr>
              <a:buSzPts val="2000"/>
              <a:buFont typeface="Arial"/>
              <a:buChar char="•"/>
            </a:pPr>
            <a:r>
              <a:rPr lang="en-US" sz="2000" b="0" i="0" u="none" strike="noStrike" cap="none" dirty="0">
                <a:solidFill>
                  <a:srgbClr val="7F7F7F"/>
                </a:solidFill>
                <a:latin typeface="Arial"/>
                <a:ea typeface="Arial"/>
                <a:cs typeface="Arial"/>
                <a:sym typeface="Arial"/>
              </a:rPr>
              <a:t>It has been identified as ‘high risk’ of modern slavery for a number of reasons: </a:t>
            </a:r>
          </a:p>
          <a:p>
            <a:pPr lvl="2">
              <a:buClr>
                <a:srgbClr val="7F7F7F"/>
              </a:buClr>
              <a:buSzPts val="2000"/>
            </a:pPr>
            <a:endParaRPr lang="en-US" sz="2000" b="0" i="0" u="none" strike="noStrike" cap="none" dirty="0">
              <a:solidFill>
                <a:srgbClr val="7F7F7F"/>
              </a:solidFill>
              <a:latin typeface="Arial"/>
              <a:ea typeface="Arial"/>
              <a:cs typeface="Arial"/>
              <a:sym typeface="Arial"/>
            </a:endParaRPr>
          </a:p>
          <a:p>
            <a:pPr lvl="2">
              <a:buClr>
                <a:srgbClr val="7F7F7F"/>
              </a:buClr>
              <a:buSzPts val="2000"/>
            </a:pPr>
            <a:endParaRPr sz="2000" b="0" i="0" u="none" strike="noStrike" cap="none" dirty="0">
              <a:solidFill>
                <a:srgbClr val="7F7F7F"/>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7F7F7F"/>
              </a:solidFill>
              <a:latin typeface="Arial"/>
              <a:ea typeface="Arial"/>
              <a:cs typeface="Arial"/>
              <a:sym typeface="Arial"/>
            </a:endParaRPr>
          </a:p>
        </p:txBody>
      </p:sp>
      <p:sp>
        <p:nvSpPr>
          <p:cNvPr id="7" name="Google Shape;149;p17">
            <a:extLst>
              <a:ext uri="{FF2B5EF4-FFF2-40B4-BE49-F238E27FC236}">
                <a16:creationId xmlns:a16="http://schemas.microsoft.com/office/drawing/2014/main" id="{2A83FFD3-7C11-D049-B8EB-3B020EA2FA95}"/>
              </a:ext>
            </a:extLst>
          </p:cNvPr>
          <p:cNvSpPr txBox="1"/>
          <p:nvPr/>
        </p:nvSpPr>
        <p:spPr>
          <a:xfrm>
            <a:off x="1630679" y="2884924"/>
            <a:ext cx="9296401" cy="1107609"/>
          </a:xfrm>
          <a:prstGeom prst="rect">
            <a:avLst/>
          </a:prstGeom>
          <a:noFill/>
          <a:ln>
            <a:noFill/>
          </a:ln>
        </p:spPr>
        <p:txBody>
          <a:bodyPr spcFirstLastPara="1" wrap="square" lIns="91425" tIns="45700" rIns="91425" bIns="45700" anchor="t" anchorCtr="0">
            <a:noAutofit/>
          </a:bodyPr>
          <a:lstStyle/>
          <a:p>
            <a:pPr marL="457200" lvl="2" indent="-457200">
              <a:buClr>
                <a:srgbClr val="7F7F7F"/>
              </a:buClr>
              <a:buSzPts val="2000"/>
              <a:buFont typeface="+mj-lt"/>
              <a:buAutoNum type="arabicPeriod"/>
            </a:pPr>
            <a:r>
              <a:rPr lang="en-US" sz="2000" b="0" i="0" u="none" strike="noStrike" cap="none" dirty="0">
                <a:solidFill>
                  <a:srgbClr val="7F7F7F"/>
                </a:solidFill>
                <a:latin typeface="Arial"/>
                <a:ea typeface="Arial"/>
                <a:cs typeface="Arial"/>
                <a:sym typeface="Arial"/>
              </a:rPr>
              <a:t>Complex operating models breed a lack of accountability </a:t>
            </a:r>
            <a:r>
              <a:rPr lang="en-US" sz="2000" dirty="0">
                <a:solidFill>
                  <a:srgbClr val="7F7F7F"/>
                </a:solidFill>
              </a:rPr>
              <a:t>for worker welfare.</a:t>
            </a:r>
          </a:p>
          <a:p>
            <a:pPr marL="457200" lvl="2" indent="-457200">
              <a:buClr>
                <a:srgbClr val="7F7F7F"/>
              </a:buClr>
              <a:buSzPts val="2000"/>
              <a:buFont typeface="+mj-lt"/>
              <a:buAutoNum type="arabicPeriod"/>
            </a:pPr>
            <a:r>
              <a:rPr lang="en-US" sz="2000" b="0" i="0" u="none" strike="noStrike" cap="none" dirty="0">
                <a:solidFill>
                  <a:srgbClr val="7F7F7F"/>
                </a:solidFill>
                <a:latin typeface="Arial"/>
                <a:ea typeface="Arial"/>
                <a:cs typeface="Arial"/>
                <a:sym typeface="Arial"/>
              </a:rPr>
              <a:t>Market pressures lead to unfair employment practices.</a:t>
            </a:r>
          </a:p>
          <a:p>
            <a:pPr marL="457200" lvl="2" indent="-457200">
              <a:buClr>
                <a:srgbClr val="7F7F7F"/>
              </a:buClr>
              <a:buSzPts val="2000"/>
              <a:buFont typeface="+mj-lt"/>
              <a:buAutoNum type="arabicPeriod"/>
            </a:pPr>
            <a:r>
              <a:rPr lang="en-US" sz="2000" dirty="0">
                <a:solidFill>
                  <a:srgbClr val="7F7F7F"/>
                </a:solidFill>
              </a:rPr>
              <a:t>The high proportion of low-skilled jobs attracts more vulnerable workers.</a:t>
            </a:r>
            <a:endParaRPr lang="en-US" sz="2000" b="0" i="0" u="none" strike="noStrike" cap="none" dirty="0">
              <a:solidFill>
                <a:srgbClr val="7F7F7F"/>
              </a:solidFill>
              <a:latin typeface="Arial"/>
              <a:ea typeface="Arial"/>
              <a:cs typeface="Arial"/>
              <a:sym typeface="Arial"/>
            </a:endParaRPr>
          </a:p>
          <a:p>
            <a:pPr lvl="2">
              <a:buClr>
                <a:srgbClr val="7F7F7F"/>
              </a:buClr>
              <a:buSzPts val="2000"/>
            </a:pPr>
            <a:endParaRPr sz="2000" b="0" i="0" u="none" strike="noStrike" cap="none" dirty="0">
              <a:solidFill>
                <a:srgbClr val="7F7F7F"/>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7F7F7F"/>
              </a:solidFill>
              <a:latin typeface="Arial"/>
              <a:ea typeface="Arial"/>
              <a:cs typeface="Arial"/>
              <a:sym typeface="Arial"/>
            </a:endParaRPr>
          </a:p>
        </p:txBody>
      </p:sp>
      <p:sp>
        <p:nvSpPr>
          <p:cNvPr id="8" name="Google Shape;149;p17">
            <a:extLst>
              <a:ext uri="{FF2B5EF4-FFF2-40B4-BE49-F238E27FC236}">
                <a16:creationId xmlns:a16="http://schemas.microsoft.com/office/drawing/2014/main" id="{3D98D285-1298-B54F-96DA-2D4198D03803}"/>
              </a:ext>
            </a:extLst>
          </p:cNvPr>
          <p:cNvSpPr txBox="1"/>
          <p:nvPr/>
        </p:nvSpPr>
        <p:spPr>
          <a:xfrm>
            <a:off x="838199" y="4146122"/>
            <a:ext cx="10515600" cy="1107609"/>
          </a:xfrm>
          <a:prstGeom prst="rect">
            <a:avLst/>
          </a:prstGeom>
          <a:noFill/>
          <a:ln>
            <a:noFill/>
          </a:ln>
        </p:spPr>
        <p:txBody>
          <a:bodyPr spcFirstLastPara="1" wrap="square" lIns="91425" tIns="45700" rIns="91425" bIns="45700" anchor="t" anchorCtr="0">
            <a:noAutofit/>
          </a:bodyPr>
          <a:lstStyle/>
          <a:p>
            <a:pPr marL="342900" marR="0" lvl="1" indent="-342900" algn="l" rtl="0">
              <a:lnSpc>
                <a:spcPct val="100000"/>
              </a:lnSpc>
              <a:spcBef>
                <a:spcPts val="0"/>
              </a:spcBef>
              <a:spcAft>
                <a:spcPts val="0"/>
              </a:spcAft>
              <a:buClr>
                <a:srgbClr val="7F7F7F"/>
              </a:buClr>
              <a:buSzPts val="2000"/>
              <a:buFont typeface="Arial"/>
              <a:buChar char="•"/>
            </a:pPr>
            <a:r>
              <a:rPr lang="en-GB" sz="2000" b="0" i="0" u="none" strike="noStrike" cap="none" dirty="0">
                <a:solidFill>
                  <a:srgbClr val="7F7F7F"/>
                </a:solidFill>
                <a:latin typeface="Arial"/>
                <a:ea typeface="Arial"/>
                <a:cs typeface="Arial"/>
                <a:sym typeface="Arial"/>
              </a:rPr>
              <a:t>Sexual exploitation is an additional risk in the sector, especially for hotels, who may be unwitting hosts to traffickers using their rooms for exploitation.</a:t>
            </a:r>
            <a:endParaRPr lang="en-US" sz="2000" b="0" i="0" u="none" strike="noStrike" cap="none" dirty="0">
              <a:solidFill>
                <a:srgbClr val="7F7F7F"/>
              </a:solidFill>
              <a:latin typeface="Arial"/>
              <a:ea typeface="Arial"/>
              <a:cs typeface="Arial"/>
              <a:sym typeface="Arial"/>
            </a:endParaRPr>
          </a:p>
          <a:p>
            <a:pPr lvl="2">
              <a:buClr>
                <a:srgbClr val="7F7F7F"/>
              </a:buClr>
              <a:buSzPts val="2000"/>
            </a:pPr>
            <a:endParaRPr lang="en-US" sz="2000" b="0" i="0" u="none" strike="noStrike" cap="none" dirty="0">
              <a:solidFill>
                <a:srgbClr val="7F7F7F"/>
              </a:solidFill>
              <a:latin typeface="Arial"/>
              <a:ea typeface="Arial"/>
              <a:cs typeface="Arial"/>
              <a:sym typeface="Arial"/>
            </a:endParaRPr>
          </a:p>
          <a:p>
            <a:pPr lvl="2">
              <a:buClr>
                <a:srgbClr val="7F7F7F"/>
              </a:buClr>
              <a:buSzPts val="2000"/>
            </a:pPr>
            <a:endParaRPr sz="2000" b="0" i="0" u="none" strike="noStrike" cap="none" dirty="0">
              <a:solidFill>
                <a:srgbClr val="7F7F7F"/>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7F7F7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8"/>
          <p:cNvSpPr txBox="1">
            <a:spLocks noGrp="1"/>
          </p:cNvSpPr>
          <p:nvPr>
            <p:ph type="title"/>
          </p:nvPr>
        </p:nvSpPr>
        <p:spPr>
          <a:xfrm>
            <a:off x="838200" y="365125"/>
            <a:ext cx="10515600" cy="584176"/>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3000" b="0" i="0" u="none" strike="noStrike" cap="none" dirty="0">
                <a:solidFill>
                  <a:srgbClr val="3C878B"/>
                </a:solidFill>
                <a:latin typeface="Arial"/>
                <a:ea typeface="Arial"/>
                <a:cs typeface="Arial"/>
                <a:sym typeface="Arial"/>
              </a:rPr>
              <a:t>Modern slavery in the hospitality sector</a:t>
            </a:r>
            <a:endParaRPr sz="3000" b="0" i="0" u="none" strike="noStrike" cap="none" dirty="0">
              <a:solidFill>
                <a:srgbClr val="3C878B"/>
              </a:solidFill>
              <a:latin typeface="Arial"/>
              <a:ea typeface="Arial"/>
              <a:cs typeface="Arial"/>
              <a:sym typeface="Arial"/>
            </a:endParaRPr>
          </a:p>
        </p:txBody>
      </p:sp>
      <p:sp>
        <p:nvSpPr>
          <p:cNvPr id="157" name="Google Shape;157;p18"/>
          <p:cNvSpPr txBox="1"/>
          <p:nvPr/>
        </p:nvSpPr>
        <p:spPr>
          <a:xfrm>
            <a:off x="984750" y="1934308"/>
            <a:ext cx="9118255" cy="584176"/>
          </a:xfrm>
          <a:prstGeom prst="rect">
            <a:avLst/>
          </a:prstGeom>
          <a:noFill/>
          <a:ln>
            <a:noFill/>
          </a:ln>
        </p:spPr>
        <p:txBody>
          <a:bodyPr spcFirstLastPara="1" wrap="square" lIns="91425" tIns="45700" rIns="91425" bIns="45700" anchor="t" anchorCtr="0">
            <a:noAutofit/>
          </a:bodyPr>
          <a:lstStyle/>
          <a:p>
            <a:pPr marR="0" lvl="1" algn="l" rtl="0">
              <a:lnSpc>
                <a:spcPct val="100000"/>
              </a:lnSpc>
              <a:spcBef>
                <a:spcPts val="0"/>
              </a:spcBef>
              <a:spcAft>
                <a:spcPts val="0"/>
              </a:spcAft>
              <a:buClr>
                <a:srgbClr val="7F7F7F"/>
              </a:buClr>
              <a:buSzPts val="2000"/>
            </a:pPr>
            <a:r>
              <a:rPr lang="en-GB" sz="2000" b="0" i="0" u="none" strike="noStrike" cap="none" dirty="0">
                <a:solidFill>
                  <a:srgbClr val="7F7F7F"/>
                </a:solidFill>
                <a:latin typeface="Arial"/>
                <a:ea typeface="Arial"/>
                <a:cs typeface="Arial"/>
                <a:sym typeface="Arial"/>
              </a:rPr>
              <a:t>Modern slavery can impact a hospitality business in a variety of ways:</a:t>
            </a:r>
            <a:endParaRPr sz="2000" b="0" i="0" u="none" strike="noStrike" cap="none" dirty="0">
              <a:solidFill>
                <a:srgbClr val="000000"/>
              </a:solidFill>
              <a:latin typeface="Arial"/>
              <a:ea typeface="Arial"/>
              <a:cs typeface="Arial"/>
              <a:sym typeface="Arial"/>
            </a:endParaRPr>
          </a:p>
        </p:txBody>
      </p:sp>
      <p:sp>
        <p:nvSpPr>
          <p:cNvPr id="2" name="Rounded Rectangle 1">
            <a:extLst>
              <a:ext uri="{FF2B5EF4-FFF2-40B4-BE49-F238E27FC236}">
                <a16:creationId xmlns:a16="http://schemas.microsoft.com/office/drawing/2014/main" id="{56E67035-5010-9E47-8203-B276A2334A61}"/>
              </a:ext>
            </a:extLst>
          </p:cNvPr>
          <p:cNvSpPr/>
          <p:nvPr/>
        </p:nvSpPr>
        <p:spPr>
          <a:xfrm>
            <a:off x="984750" y="3063240"/>
            <a:ext cx="2331720" cy="192024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lumMod val="50000"/>
                  </a:schemeClr>
                </a:solidFill>
              </a:rPr>
              <a:t>Exploitation of your workers</a:t>
            </a:r>
          </a:p>
        </p:txBody>
      </p:sp>
      <p:sp>
        <p:nvSpPr>
          <p:cNvPr id="5" name="Rounded Rectangle 4">
            <a:extLst>
              <a:ext uri="{FF2B5EF4-FFF2-40B4-BE49-F238E27FC236}">
                <a16:creationId xmlns:a16="http://schemas.microsoft.com/office/drawing/2014/main" id="{DC79D166-4D49-2248-8010-4E3E2A60FF22}"/>
              </a:ext>
            </a:extLst>
          </p:cNvPr>
          <p:cNvSpPr/>
          <p:nvPr/>
        </p:nvSpPr>
        <p:spPr>
          <a:xfrm>
            <a:off x="4378017" y="3063240"/>
            <a:ext cx="2331720" cy="192024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lumMod val="50000"/>
                  </a:schemeClr>
                </a:solidFill>
              </a:rPr>
              <a:t>Sexual exploitation and domestic servitude of guests</a:t>
            </a:r>
          </a:p>
        </p:txBody>
      </p:sp>
      <p:sp>
        <p:nvSpPr>
          <p:cNvPr id="6" name="Rounded Rectangle 5">
            <a:extLst>
              <a:ext uri="{FF2B5EF4-FFF2-40B4-BE49-F238E27FC236}">
                <a16:creationId xmlns:a16="http://schemas.microsoft.com/office/drawing/2014/main" id="{24637FA6-5A9F-9E42-BAFC-CD09F20A25D0}"/>
              </a:ext>
            </a:extLst>
          </p:cNvPr>
          <p:cNvSpPr/>
          <p:nvPr/>
        </p:nvSpPr>
        <p:spPr>
          <a:xfrm>
            <a:off x="7771285" y="3063240"/>
            <a:ext cx="2331720" cy="1920240"/>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lumMod val="50000"/>
                  </a:schemeClr>
                </a:solidFill>
              </a:rPr>
              <a:t>Exploitation within your supply chain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9"/>
          <p:cNvSpPr txBox="1">
            <a:spLocks noGrp="1"/>
          </p:cNvSpPr>
          <p:nvPr>
            <p:ph type="title"/>
          </p:nvPr>
        </p:nvSpPr>
        <p:spPr>
          <a:xfrm>
            <a:off x="838200" y="365125"/>
            <a:ext cx="10515599" cy="570215"/>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3000" b="0" i="0" u="none" strike="noStrike" cap="none" dirty="0">
                <a:solidFill>
                  <a:srgbClr val="3C878B"/>
                </a:solidFill>
                <a:latin typeface="Arial"/>
                <a:ea typeface="Arial"/>
                <a:cs typeface="Arial"/>
                <a:sym typeface="Arial"/>
              </a:rPr>
              <a:t>How does modern slavery occur?</a:t>
            </a:r>
            <a:endParaRPr sz="3000" b="0" i="0" u="none" strike="noStrike" cap="none" dirty="0">
              <a:solidFill>
                <a:srgbClr val="3C878B"/>
              </a:solidFill>
              <a:latin typeface="Arial"/>
              <a:ea typeface="Arial"/>
              <a:cs typeface="Arial"/>
              <a:sym typeface="Arial"/>
            </a:endParaRPr>
          </a:p>
        </p:txBody>
      </p:sp>
      <p:pic>
        <p:nvPicPr>
          <p:cNvPr id="7" name="Picture 6" descr="Icon&#10;&#10;Description automatically generated">
            <a:extLst>
              <a:ext uri="{FF2B5EF4-FFF2-40B4-BE49-F238E27FC236}">
                <a16:creationId xmlns:a16="http://schemas.microsoft.com/office/drawing/2014/main" id="{2A07E908-3273-D944-B618-7601BA5F703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94000"/>
                    </a14:imgEffect>
                    <a14:imgEffect>
                      <a14:colorTemperature colorTemp="11274"/>
                    </a14:imgEffect>
                    <a14:imgEffect>
                      <a14:saturation sat="400000"/>
                    </a14:imgEffect>
                    <a14:imgEffect>
                      <a14:brightnessContrast bright="-5000" contrast="-10000"/>
                    </a14:imgEffect>
                  </a14:imgLayer>
                </a14:imgProps>
              </a:ext>
            </a:extLst>
          </a:blip>
          <a:stretch>
            <a:fillRect/>
          </a:stretch>
        </p:blipFill>
        <p:spPr>
          <a:xfrm>
            <a:off x="7131049" y="1490630"/>
            <a:ext cx="1922460" cy="1922460"/>
          </a:xfrm>
          <a:prstGeom prst="rect">
            <a:avLst/>
          </a:prstGeom>
        </p:spPr>
      </p:pic>
      <p:pic>
        <p:nvPicPr>
          <p:cNvPr id="9" name="Picture 8" descr="Icon&#10;&#10;Description automatically generated">
            <a:extLst>
              <a:ext uri="{FF2B5EF4-FFF2-40B4-BE49-F238E27FC236}">
                <a16:creationId xmlns:a16="http://schemas.microsoft.com/office/drawing/2014/main" id="{9C56AC4D-6F6C-B640-B263-1435831B1E22}"/>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3000"/>
                    </a14:imgEffect>
                  </a14:imgLayer>
                </a14:imgProps>
              </a:ext>
            </a:extLst>
          </a:blip>
          <a:stretch>
            <a:fillRect/>
          </a:stretch>
        </p:blipFill>
        <p:spPr>
          <a:xfrm>
            <a:off x="1164043" y="1775013"/>
            <a:ext cx="1535429" cy="1315350"/>
          </a:xfrm>
          <a:prstGeom prst="rect">
            <a:avLst/>
          </a:prstGeom>
        </p:spPr>
      </p:pic>
      <p:pic>
        <p:nvPicPr>
          <p:cNvPr id="11" name="Picture 10" descr="Icon&#10;&#10;Description automatically generated">
            <a:extLst>
              <a:ext uri="{FF2B5EF4-FFF2-40B4-BE49-F238E27FC236}">
                <a16:creationId xmlns:a16="http://schemas.microsoft.com/office/drawing/2014/main" id="{3DB39922-39AF-644E-9C05-D05BF89D51D3}"/>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30000"/>
                    </a14:imgEffect>
                  </a14:imgLayer>
                </a14:imgProps>
              </a:ext>
            </a:extLst>
          </a:blip>
          <a:stretch>
            <a:fillRect/>
          </a:stretch>
        </p:blipFill>
        <p:spPr>
          <a:xfrm>
            <a:off x="9487055" y="1681409"/>
            <a:ext cx="1540902" cy="1540902"/>
          </a:xfrm>
          <a:prstGeom prst="rect">
            <a:avLst/>
          </a:prstGeom>
        </p:spPr>
      </p:pic>
      <p:pic>
        <p:nvPicPr>
          <p:cNvPr id="15" name="Picture 14" descr="Icon&#10;&#10;Description automatically generated">
            <a:extLst>
              <a:ext uri="{FF2B5EF4-FFF2-40B4-BE49-F238E27FC236}">
                <a16:creationId xmlns:a16="http://schemas.microsoft.com/office/drawing/2014/main" id="{CC8F9C41-B057-7D40-A60E-12A64B8E6C07}"/>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1000"/>
                    </a14:imgEffect>
                  </a14:imgLayer>
                </a14:imgProps>
              </a:ext>
            </a:extLst>
          </a:blip>
          <a:stretch>
            <a:fillRect/>
          </a:stretch>
        </p:blipFill>
        <p:spPr>
          <a:xfrm>
            <a:off x="3365287" y="1879223"/>
            <a:ext cx="1257497" cy="1260933"/>
          </a:xfrm>
          <a:prstGeom prst="rect">
            <a:avLst/>
          </a:prstGeom>
        </p:spPr>
      </p:pic>
      <p:pic>
        <p:nvPicPr>
          <p:cNvPr id="17" name="Picture 16" descr="A yellow square with a black background&#10;&#10;Description automatically generated with low confidence">
            <a:extLst>
              <a:ext uri="{FF2B5EF4-FFF2-40B4-BE49-F238E27FC236}">
                <a16:creationId xmlns:a16="http://schemas.microsoft.com/office/drawing/2014/main" id="{D27FBFA4-1B18-0749-B795-72C27FB9D0E0}"/>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11000"/>
                    </a14:imgEffect>
                  </a14:imgLayer>
                </a14:imgProps>
              </a:ext>
            </a:extLst>
          </a:blip>
          <a:stretch>
            <a:fillRect/>
          </a:stretch>
        </p:blipFill>
        <p:spPr>
          <a:xfrm>
            <a:off x="5060949" y="1474639"/>
            <a:ext cx="2070100" cy="2070100"/>
          </a:xfrm>
          <a:prstGeom prst="rect">
            <a:avLst/>
          </a:prstGeom>
        </p:spPr>
      </p:pic>
      <p:sp>
        <p:nvSpPr>
          <p:cNvPr id="20" name="Rectangle 19">
            <a:extLst>
              <a:ext uri="{FF2B5EF4-FFF2-40B4-BE49-F238E27FC236}">
                <a16:creationId xmlns:a16="http://schemas.microsoft.com/office/drawing/2014/main" id="{FA44C00B-D519-2048-80C6-30A221B48C49}"/>
              </a:ext>
            </a:extLst>
          </p:cNvPr>
          <p:cNvSpPr/>
          <p:nvPr/>
        </p:nvSpPr>
        <p:spPr>
          <a:xfrm>
            <a:off x="1054049" y="3362188"/>
            <a:ext cx="1645423" cy="923330"/>
          </a:xfrm>
          <a:prstGeom prst="rect">
            <a:avLst/>
          </a:prstGeom>
        </p:spPr>
        <p:txBody>
          <a:bodyPr wrap="square">
            <a:spAutoFit/>
          </a:bodyPr>
          <a:lstStyle/>
          <a:p>
            <a:pPr algn="ctr"/>
            <a:r>
              <a:rPr lang="en-US" sz="1800" dirty="0">
                <a:solidFill>
                  <a:srgbClr val="7F7F7F"/>
                </a:solidFill>
              </a:rPr>
              <a:t>Charging recruitment fees</a:t>
            </a:r>
            <a:endParaRPr lang="en-US" sz="1800" dirty="0"/>
          </a:p>
        </p:txBody>
      </p:sp>
      <p:sp>
        <p:nvSpPr>
          <p:cNvPr id="21" name="Rectangle 20">
            <a:extLst>
              <a:ext uri="{FF2B5EF4-FFF2-40B4-BE49-F238E27FC236}">
                <a16:creationId xmlns:a16="http://schemas.microsoft.com/office/drawing/2014/main" id="{92F3447D-28C4-D54E-9F94-24CC6185937A}"/>
              </a:ext>
            </a:extLst>
          </p:cNvPr>
          <p:cNvSpPr/>
          <p:nvPr/>
        </p:nvSpPr>
        <p:spPr>
          <a:xfrm>
            <a:off x="3021278" y="3500687"/>
            <a:ext cx="1645423" cy="646331"/>
          </a:xfrm>
          <a:prstGeom prst="rect">
            <a:avLst/>
          </a:prstGeom>
        </p:spPr>
        <p:txBody>
          <a:bodyPr wrap="square">
            <a:spAutoFit/>
          </a:bodyPr>
          <a:lstStyle/>
          <a:p>
            <a:pPr algn="ctr"/>
            <a:r>
              <a:rPr lang="en-US" sz="1800" dirty="0">
                <a:solidFill>
                  <a:srgbClr val="7F7F7F"/>
                </a:solidFill>
              </a:rPr>
              <a:t>Contract deception</a:t>
            </a:r>
            <a:endParaRPr lang="en-US" sz="1800" dirty="0"/>
          </a:p>
        </p:txBody>
      </p:sp>
      <p:sp>
        <p:nvSpPr>
          <p:cNvPr id="22" name="Rectangle 21">
            <a:extLst>
              <a:ext uri="{FF2B5EF4-FFF2-40B4-BE49-F238E27FC236}">
                <a16:creationId xmlns:a16="http://schemas.microsoft.com/office/drawing/2014/main" id="{ABD5D541-F646-7F44-90EC-F0FE078EF2D3}"/>
              </a:ext>
            </a:extLst>
          </p:cNvPr>
          <p:cNvSpPr/>
          <p:nvPr/>
        </p:nvSpPr>
        <p:spPr>
          <a:xfrm>
            <a:off x="5233384" y="3500686"/>
            <a:ext cx="1645423" cy="646331"/>
          </a:xfrm>
          <a:prstGeom prst="rect">
            <a:avLst/>
          </a:prstGeom>
        </p:spPr>
        <p:txBody>
          <a:bodyPr wrap="square">
            <a:spAutoFit/>
          </a:bodyPr>
          <a:lstStyle/>
          <a:p>
            <a:pPr algn="ctr"/>
            <a:r>
              <a:rPr lang="en-US" sz="1800" dirty="0">
                <a:solidFill>
                  <a:srgbClr val="7F7F7F"/>
                </a:solidFill>
              </a:rPr>
              <a:t>Wages and benefits</a:t>
            </a:r>
            <a:endParaRPr lang="en-US" sz="1800" dirty="0"/>
          </a:p>
        </p:txBody>
      </p:sp>
      <p:sp>
        <p:nvSpPr>
          <p:cNvPr id="23" name="Rectangle 22">
            <a:extLst>
              <a:ext uri="{FF2B5EF4-FFF2-40B4-BE49-F238E27FC236}">
                <a16:creationId xmlns:a16="http://schemas.microsoft.com/office/drawing/2014/main" id="{224241D5-972D-E54E-BF6C-08E9F11195F3}"/>
              </a:ext>
            </a:extLst>
          </p:cNvPr>
          <p:cNvSpPr/>
          <p:nvPr/>
        </p:nvSpPr>
        <p:spPr>
          <a:xfrm>
            <a:off x="7276285" y="3424196"/>
            <a:ext cx="1645423" cy="923330"/>
          </a:xfrm>
          <a:prstGeom prst="rect">
            <a:avLst/>
          </a:prstGeom>
        </p:spPr>
        <p:txBody>
          <a:bodyPr wrap="square">
            <a:spAutoFit/>
          </a:bodyPr>
          <a:lstStyle/>
          <a:p>
            <a:pPr algn="ctr"/>
            <a:r>
              <a:rPr lang="en-US" sz="1800" dirty="0">
                <a:solidFill>
                  <a:srgbClr val="7F7F7F"/>
                </a:solidFill>
              </a:rPr>
              <a:t>Retention of Identification Documents</a:t>
            </a:r>
            <a:endParaRPr lang="en-US" sz="1800" dirty="0"/>
          </a:p>
        </p:txBody>
      </p:sp>
      <p:sp>
        <p:nvSpPr>
          <p:cNvPr id="24" name="Rectangle 23">
            <a:extLst>
              <a:ext uri="{FF2B5EF4-FFF2-40B4-BE49-F238E27FC236}">
                <a16:creationId xmlns:a16="http://schemas.microsoft.com/office/drawing/2014/main" id="{05EE6FF8-6EFD-2148-B233-9E54FF431BA4}"/>
              </a:ext>
            </a:extLst>
          </p:cNvPr>
          <p:cNvSpPr/>
          <p:nvPr/>
        </p:nvSpPr>
        <p:spPr>
          <a:xfrm>
            <a:off x="9487055" y="3422779"/>
            <a:ext cx="1410554" cy="923330"/>
          </a:xfrm>
          <a:prstGeom prst="rect">
            <a:avLst/>
          </a:prstGeom>
        </p:spPr>
        <p:txBody>
          <a:bodyPr wrap="square">
            <a:spAutoFit/>
          </a:bodyPr>
          <a:lstStyle/>
          <a:p>
            <a:pPr algn="ctr"/>
            <a:r>
              <a:rPr lang="en-US" sz="1800" dirty="0">
                <a:solidFill>
                  <a:srgbClr val="7F7F7F"/>
                </a:solidFill>
              </a:rPr>
              <a:t>Worker living conditions</a:t>
            </a:r>
            <a:endParaRPr lang="en-US" sz="1800" dirty="0"/>
          </a:p>
        </p:txBody>
      </p:sp>
      <p:sp>
        <p:nvSpPr>
          <p:cNvPr id="18" name="Rounded Rectangle 17">
            <a:extLst>
              <a:ext uri="{FF2B5EF4-FFF2-40B4-BE49-F238E27FC236}">
                <a16:creationId xmlns:a16="http://schemas.microsoft.com/office/drawing/2014/main" id="{087AC189-7C67-5C45-8824-40C10D53BAF6}"/>
              </a:ext>
            </a:extLst>
          </p:cNvPr>
          <p:cNvSpPr/>
          <p:nvPr/>
        </p:nvSpPr>
        <p:spPr>
          <a:xfrm>
            <a:off x="1164043" y="4695413"/>
            <a:ext cx="9768602" cy="592666"/>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lumMod val="50000"/>
                  </a:schemeClr>
                </a:solidFill>
              </a:rPr>
              <a:t>Continuum of exploitation</a:t>
            </a:r>
          </a:p>
        </p:txBody>
      </p:sp>
      <p:cxnSp>
        <p:nvCxnSpPr>
          <p:cNvPr id="25" name="Straight Arrow Connector 24">
            <a:extLst>
              <a:ext uri="{FF2B5EF4-FFF2-40B4-BE49-F238E27FC236}">
                <a16:creationId xmlns:a16="http://schemas.microsoft.com/office/drawing/2014/main" id="{71414C62-2CF8-B740-858F-82741870C857}"/>
              </a:ext>
            </a:extLst>
          </p:cNvPr>
          <p:cNvCxnSpPr/>
          <p:nvPr/>
        </p:nvCxnSpPr>
        <p:spPr>
          <a:xfrm>
            <a:off x="1484095" y="5520267"/>
            <a:ext cx="9144000" cy="0"/>
          </a:xfrm>
          <a:prstGeom prst="straightConnector1">
            <a:avLst/>
          </a:prstGeom>
          <a:ln w="762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DE509E6-62A7-9A41-8286-793EC47A7F35}"/>
              </a:ext>
            </a:extLst>
          </p:cNvPr>
          <p:cNvSpPr txBox="1"/>
          <p:nvPr/>
        </p:nvSpPr>
        <p:spPr>
          <a:xfrm>
            <a:off x="1259355" y="4754810"/>
            <a:ext cx="1857235" cy="523220"/>
          </a:xfrm>
          <a:prstGeom prst="rect">
            <a:avLst/>
          </a:prstGeom>
          <a:noFill/>
        </p:spPr>
        <p:txBody>
          <a:bodyPr wrap="square" rtlCol="0">
            <a:spAutoFit/>
          </a:bodyPr>
          <a:lstStyle/>
          <a:p>
            <a:r>
              <a:rPr lang="en-US" dirty="0">
                <a:solidFill>
                  <a:schemeClr val="tx2">
                    <a:lumMod val="50000"/>
                  </a:schemeClr>
                </a:solidFill>
              </a:rPr>
              <a:t>Long hours</a:t>
            </a:r>
          </a:p>
          <a:p>
            <a:r>
              <a:rPr lang="en-US" dirty="0">
                <a:solidFill>
                  <a:schemeClr val="tx2">
                    <a:lumMod val="50000"/>
                  </a:schemeClr>
                </a:solidFill>
              </a:rPr>
              <a:t>Non NMW payment</a:t>
            </a:r>
          </a:p>
        </p:txBody>
      </p:sp>
      <p:sp>
        <p:nvSpPr>
          <p:cNvPr id="29" name="TextBox 28">
            <a:extLst>
              <a:ext uri="{FF2B5EF4-FFF2-40B4-BE49-F238E27FC236}">
                <a16:creationId xmlns:a16="http://schemas.microsoft.com/office/drawing/2014/main" id="{2C55C922-6C09-2E49-97F3-3A306E407E80}"/>
              </a:ext>
            </a:extLst>
          </p:cNvPr>
          <p:cNvSpPr txBox="1"/>
          <p:nvPr/>
        </p:nvSpPr>
        <p:spPr>
          <a:xfrm>
            <a:off x="8921708" y="4754810"/>
            <a:ext cx="1857235" cy="523220"/>
          </a:xfrm>
          <a:prstGeom prst="rect">
            <a:avLst/>
          </a:prstGeom>
          <a:noFill/>
        </p:spPr>
        <p:txBody>
          <a:bodyPr wrap="square" rtlCol="0">
            <a:spAutoFit/>
          </a:bodyPr>
          <a:lstStyle/>
          <a:p>
            <a:pPr algn="r"/>
            <a:r>
              <a:rPr lang="en-US" dirty="0">
                <a:solidFill>
                  <a:schemeClr val="tx2">
                    <a:lumMod val="50000"/>
                  </a:schemeClr>
                </a:solidFill>
              </a:rPr>
              <a:t>No payment</a:t>
            </a:r>
          </a:p>
          <a:p>
            <a:pPr algn="r"/>
            <a:r>
              <a:rPr lang="en-US" dirty="0">
                <a:solidFill>
                  <a:schemeClr val="tx2">
                    <a:lumMod val="50000"/>
                  </a:schemeClr>
                </a:solidFill>
              </a:rPr>
              <a:t>Threat or violence</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4862</Words>
  <Application>Microsoft Macintosh PowerPoint</Application>
  <PresentationFormat>Widescreen</PresentationFormat>
  <Paragraphs>436</Paragraphs>
  <Slides>26</Slides>
  <Notes>26</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Arimo</vt:lpstr>
      <vt:lpstr>Calibri</vt:lpstr>
      <vt:lpstr>Wingdings</vt:lpstr>
      <vt:lpstr>Office Theme</vt:lpstr>
      <vt:lpstr>PowerPoint Presentation</vt:lpstr>
      <vt:lpstr>Objectives</vt:lpstr>
      <vt:lpstr>PowerPoint Presentation</vt:lpstr>
      <vt:lpstr>Modern slavery</vt:lpstr>
      <vt:lpstr>PowerPoint Presentation</vt:lpstr>
      <vt:lpstr>PowerPoint Presentation</vt:lpstr>
      <vt:lpstr>Modern slavery in the hospitality sector</vt:lpstr>
      <vt:lpstr>Modern slavery in the hospitality sector</vt:lpstr>
      <vt:lpstr>How does modern slavery occur?</vt:lpstr>
      <vt:lpstr>Who are the victims?</vt:lpstr>
      <vt:lpstr>PowerPoint Presentation</vt:lpstr>
      <vt:lpstr>PowerPoint Presentation</vt:lpstr>
      <vt:lpstr>PowerPoint Presentation</vt:lpstr>
      <vt:lpstr>PowerPoint Presentation</vt:lpstr>
      <vt:lpstr>PowerPoint Presentation</vt:lpstr>
      <vt:lpstr>Raising Awareness</vt:lpstr>
      <vt:lpstr>PowerPoint Presentation</vt:lpstr>
      <vt:lpstr>Guests (hotels)</vt:lpstr>
      <vt:lpstr>Guests (hotels)</vt:lpstr>
      <vt:lpstr>Guests (hotels)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Sian Lea</cp:lastModifiedBy>
  <cp:revision>21</cp:revision>
  <dcterms:modified xsi:type="dcterms:W3CDTF">2021-04-01T14:13:47Z</dcterms:modified>
</cp:coreProperties>
</file>