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notesSlide+xml" PartName="/ppt/notesSlides/notesSlide37.xml"/>
  <Override ContentType="application/vnd.openxmlformats-officedocument.presentationml.notesSlide+xml" PartName="/ppt/notesSlides/notesSlide38.xml"/>
  <Override ContentType="application/vnd.openxmlformats-officedocument.presentationml.notesSlide+xml" PartName="/ppt/notesSlides/notesSlide39.xml"/>
  <Override ContentType="application/vnd.openxmlformats-officedocument.presentationml.notesSlide+xml" PartName="/ppt/notesSlides/notesSlide40.xml"/>
  <Override ContentType="application/vnd.openxmlformats-officedocument.presentationml.notesSlide+xml" PartName="/ppt/notesSlides/notesSlide41.xml"/>
  <Override ContentType="application/vnd.openxmlformats-officedocument.presentationml.notesSlide+xml" PartName="/ppt/notesSlides/notesSlide42.xml"/>
  <Override ContentType="application/vnd.openxmlformats-officedocument.presentationml.notesSlide+xml" PartName="/ppt/notesSlides/notesSlide43.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62"/>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Lst>
  <p:sldSz cx="18288000" cy="10287000"/>
  <p:notesSz cx="6858000" cy="9144000"/>
  <p:embeddedFontLst>
    <p:embeddedFont>
      <p:font typeface="Ubuntu Bold" charset="1" panose="020B0804030602030204"/>
      <p:regular r:id="rId60"/>
    </p:embeddedFont>
    <p:embeddedFont>
      <p:font typeface="Open Sans" charset="1" panose="00000000000000000000"/>
      <p:regular r:id="rId61"/>
    </p:embeddedFont>
    <p:embeddedFont>
      <p:font typeface="Open Sans Bold" charset="1" panose="00000000000000000000"/>
      <p:regular r:id="rId70"/>
    </p:embeddedFont>
    <p:embeddedFont>
      <p:font typeface="Ubuntu" charset="1" panose="020B0504030602030204"/>
      <p:regular r:id="rId8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00" Target="notesSlides/notesSlide35.xml" Type="http://schemas.openxmlformats.org/officeDocument/2006/relationships/notesSlide"/><Relationship Id="rId101" Target="notesSlides/notesSlide36.xml" Type="http://schemas.openxmlformats.org/officeDocument/2006/relationships/notesSlide"/><Relationship Id="rId102" Target="notesSlides/notesSlide37.xml" Type="http://schemas.openxmlformats.org/officeDocument/2006/relationships/notesSlide"/><Relationship Id="rId103" Target="notesSlides/notesSlide38.xml" Type="http://schemas.openxmlformats.org/officeDocument/2006/relationships/notesSlide"/><Relationship Id="rId104" Target="notesSlides/notesSlide39.xml" Type="http://schemas.openxmlformats.org/officeDocument/2006/relationships/notesSlide"/><Relationship Id="rId105" Target="notesSlides/notesSlide40.xml" Type="http://schemas.openxmlformats.org/officeDocument/2006/relationships/notesSlide"/><Relationship Id="rId106" Target="notesSlides/notesSlide41.xml" Type="http://schemas.openxmlformats.org/officeDocument/2006/relationships/notesSlide"/><Relationship Id="rId107" Target="notesSlides/notesSlide42.xml" Type="http://schemas.openxmlformats.org/officeDocument/2006/relationships/notesSlide"/><Relationship Id="rId108" Target="notesSlides/notesSlide43.xml" Type="http://schemas.openxmlformats.org/officeDocument/2006/relationships/note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slides/slide24.xml" Type="http://schemas.openxmlformats.org/officeDocument/2006/relationships/slide"/><Relationship Id="rId3" Target="viewProps.xml" Type="http://schemas.openxmlformats.org/officeDocument/2006/relationships/viewProps"/><Relationship Id="rId30" Target="slides/slide25.xml" Type="http://schemas.openxmlformats.org/officeDocument/2006/relationships/slide"/><Relationship Id="rId31" Target="slides/slide26.xml" Type="http://schemas.openxmlformats.org/officeDocument/2006/relationships/slide"/><Relationship Id="rId32" Target="slides/slide27.xml" Type="http://schemas.openxmlformats.org/officeDocument/2006/relationships/slide"/><Relationship Id="rId33" Target="slides/slide28.xml" Type="http://schemas.openxmlformats.org/officeDocument/2006/relationships/slide"/><Relationship Id="rId34" Target="slides/slide29.xml" Type="http://schemas.openxmlformats.org/officeDocument/2006/relationships/slide"/><Relationship Id="rId35" Target="slides/slide30.xml" Type="http://schemas.openxmlformats.org/officeDocument/2006/relationships/slide"/><Relationship Id="rId36" Target="slides/slide31.xml" Type="http://schemas.openxmlformats.org/officeDocument/2006/relationships/slide"/><Relationship Id="rId37" Target="slides/slide32.xml" Type="http://schemas.openxmlformats.org/officeDocument/2006/relationships/slide"/><Relationship Id="rId38" Target="slides/slide33.xml" Type="http://schemas.openxmlformats.org/officeDocument/2006/relationships/slide"/><Relationship Id="rId39" Target="slides/slide34.xml" Type="http://schemas.openxmlformats.org/officeDocument/2006/relationships/slide"/><Relationship Id="rId4" Target="theme/theme1.xml" Type="http://schemas.openxmlformats.org/officeDocument/2006/relationships/theme"/><Relationship Id="rId40" Target="slides/slide35.xml" Type="http://schemas.openxmlformats.org/officeDocument/2006/relationships/slide"/><Relationship Id="rId41" Target="slides/slide36.xml" Type="http://schemas.openxmlformats.org/officeDocument/2006/relationships/slide"/><Relationship Id="rId42" Target="slides/slide37.xml" Type="http://schemas.openxmlformats.org/officeDocument/2006/relationships/slide"/><Relationship Id="rId43" Target="slides/slide38.xml" Type="http://schemas.openxmlformats.org/officeDocument/2006/relationships/slide"/><Relationship Id="rId44" Target="slides/slide39.xml" Type="http://schemas.openxmlformats.org/officeDocument/2006/relationships/slide"/><Relationship Id="rId45" Target="slides/slide40.xml" Type="http://schemas.openxmlformats.org/officeDocument/2006/relationships/slide"/><Relationship Id="rId46" Target="slides/slide41.xml" Type="http://schemas.openxmlformats.org/officeDocument/2006/relationships/slide"/><Relationship Id="rId47" Target="slides/slide42.xml" Type="http://schemas.openxmlformats.org/officeDocument/2006/relationships/slide"/><Relationship Id="rId48" Target="slides/slide43.xml" Type="http://schemas.openxmlformats.org/officeDocument/2006/relationships/slide"/><Relationship Id="rId49" Target="slides/slide44.xml" Type="http://schemas.openxmlformats.org/officeDocument/2006/relationships/slide"/><Relationship Id="rId5" Target="tableStyles.xml" Type="http://schemas.openxmlformats.org/officeDocument/2006/relationships/tableStyles"/><Relationship Id="rId50" Target="slides/slide45.xml" Type="http://schemas.openxmlformats.org/officeDocument/2006/relationships/slide"/><Relationship Id="rId51" Target="slides/slide46.xml" Type="http://schemas.openxmlformats.org/officeDocument/2006/relationships/slide"/><Relationship Id="rId52" Target="slides/slide47.xml" Type="http://schemas.openxmlformats.org/officeDocument/2006/relationships/slide"/><Relationship Id="rId53" Target="slides/slide48.xml" Type="http://schemas.openxmlformats.org/officeDocument/2006/relationships/slide"/><Relationship Id="rId54" Target="slides/slide49.xml" Type="http://schemas.openxmlformats.org/officeDocument/2006/relationships/slide"/><Relationship Id="rId55" Target="slides/slide50.xml" Type="http://schemas.openxmlformats.org/officeDocument/2006/relationships/slide"/><Relationship Id="rId56" Target="slides/slide51.xml" Type="http://schemas.openxmlformats.org/officeDocument/2006/relationships/slide"/><Relationship Id="rId57" Target="slides/slide52.xml" Type="http://schemas.openxmlformats.org/officeDocument/2006/relationships/slide"/><Relationship Id="rId58" Target="slides/slide53.xml" Type="http://schemas.openxmlformats.org/officeDocument/2006/relationships/slide"/><Relationship Id="rId59" Target="slides/slide54.xml" Type="http://schemas.openxmlformats.org/officeDocument/2006/relationships/slide"/><Relationship Id="rId6" Target="slides/slide1.xml" Type="http://schemas.openxmlformats.org/officeDocument/2006/relationships/slide"/><Relationship Id="rId60" Target="fonts/font60.fntdata" Type="http://schemas.openxmlformats.org/officeDocument/2006/relationships/font"/><Relationship Id="rId61" Target="fonts/font61.fntdata" Type="http://schemas.openxmlformats.org/officeDocument/2006/relationships/font"/><Relationship Id="rId62" Target="notesMasters/notesMaster1.xml" Type="http://schemas.openxmlformats.org/officeDocument/2006/relationships/notesMaster"/><Relationship Id="rId63" Target="theme/theme2.xml" Type="http://schemas.openxmlformats.org/officeDocument/2006/relationships/theme"/><Relationship Id="rId64" Target="notesSlides/notesSlide1.xml" Type="http://schemas.openxmlformats.org/officeDocument/2006/relationships/notesSlide"/><Relationship Id="rId65" Target="notesSlides/notesSlide2.xml" Type="http://schemas.openxmlformats.org/officeDocument/2006/relationships/notesSlide"/><Relationship Id="rId66" Target="notesSlides/notesSlide3.xml" Type="http://schemas.openxmlformats.org/officeDocument/2006/relationships/notesSlide"/><Relationship Id="rId67" Target="notesSlides/notesSlide4.xml" Type="http://schemas.openxmlformats.org/officeDocument/2006/relationships/notesSlide"/><Relationship Id="rId68" Target="notesSlides/notesSlide5.xml" Type="http://schemas.openxmlformats.org/officeDocument/2006/relationships/notesSlide"/><Relationship Id="rId69" Target="notesSlides/notesSlide6.xml" Type="http://schemas.openxmlformats.org/officeDocument/2006/relationships/notesSlide"/><Relationship Id="rId7" Target="slides/slide2.xml" Type="http://schemas.openxmlformats.org/officeDocument/2006/relationships/slide"/><Relationship Id="rId70" Target="fonts/font70.fntdata" Type="http://schemas.openxmlformats.org/officeDocument/2006/relationships/font"/><Relationship Id="rId71" Target="notesSlides/notesSlide7.xml" Type="http://schemas.openxmlformats.org/officeDocument/2006/relationships/notesSlide"/><Relationship Id="rId72" Target="notesSlides/notesSlide8.xml" Type="http://schemas.openxmlformats.org/officeDocument/2006/relationships/notesSlide"/><Relationship Id="rId73" Target="notesSlides/notesSlide9.xml" Type="http://schemas.openxmlformats.org/officeDocument/2006/relationships/notesSlide"/><Relationship Id="rId74" Target="notesSlides/notesSlide10.xml" Type="http://schemas.openxmlformats.org/officeDocument/2006/relationships/notesSlide"/><Relationship Id="rId75" Target="notesSlides/notesSlide11.xml" Type="http://schemas.openxmlformats.org/officeDocument/2006/relationships/notesSlide"/><Relationship Id="rId76" Target="notesSlides/notesSlide12.xml" Type="http://schemas.openxmlformats.org/officeDocument/2006/relationships/notesSlide"/><Relationship Id="rId77" Target="notesSlides/notesSlide13.xml" Type="http://schemas.openxmlformats.org/officeDocument/2006/relationships/notesSlide"/><Relationship Id="rId78" Target="notesSlides/notesSlide14.xml" Type="http://schemas.openxmlformats.org/officeDocument/2006/relationships/notesSlide"/><Relationship Id="rId79" Target="notesSlides/notesSlide15.xml" Type="http://schemas.openxmlformats.org/officeDocument/2006/relationships/notesSlide"/><Relationship Id="rId8" Target="slides/slide3.xml" Type="http://schemas.openxmlformats.org/officeDocument/2006/relationships/slide"/><Relationship Id="rId80" Target="fonts/font80.fntdata" Type="http://schemas.openxmlformats.org/officeDocument/2006/relationships/font"/><Relationship Id="rId81" Target="notesSlides/notesSlide16.xml" Type="http://schemas.openxmlformats.org/officeDocument/2006/relationships/notesSlide"/><Relationship Id="rId82" Target="notesSlides/notesSlide17.xml" Type="http://schemas.openxmlformats.org/officeDocument/2006/relationships/notesSlide"/><Relationship Id="rId83" Target="notesSlides/notesSlide18.xml" Type="http://schemas.openxmlformats.org/officeDocument/2006/relationships/notesSlide"/><Relationship Id="rId84" Target="notesSlides/notesSlide19.xml" Type="http://schemas.openxmlformats.org/officeDocument/2006/relationships/notesSlide"/><Relationship Id="rId85" Target="notesSlides/notesSlide20.xml" Type="http://schemas.openxmlformats.org/officeDocument/2006/relationships/notesSlide"/><Relationship Id="rId86" Target="notesSlides/notesSlide21.xml" Type="http://schemas.openxmlformats.org/officeDocument/2006/relationships/notesSlide"/><Relationship Id="rId87" Target="notesSlides/notesSlide22.xml" Type="http://schemas.openxmlformats.org/officeDocument/2006/relationships/notesSlide"/><Relationship Id="rId88" Target="notesSlides/notesSlide23.xml" Type="http://schemas.openxmlformats.org/officeDocument/2006/relationships/notesSlide"/><Relationship Id="rId89" Target="notesSlides/notesSlide24.xml" Type="http://schemas.openxmlformats.org/officeDocument/2006/relationships/notesSlide"/><Relationship Id="rId9" Target="slides/slide4.xml" Type="http://schemas.openxmlformats.org/officeDocument/2006/relationships/slide"/><Relationship Id="rId90" Target="notesSlides/notesSlide25.xml" Type="http://schemas.openxmlformats.org/officeDocument/2006/relationships/notesSlide"/><Relationship Id="rId91" Target="notesSlides/notesSlide26.xml" Type="http://schemas.openxmlformats.org/officeDocument/2006/relationships/notesSlide"/><Relationship Id="rId92" Target="notesSlides/notesSlide27.xml" Type="http://schemas.openxmlformats.org/officeDocument/2006/relationships/notesSlide"/><Relationship Id="rId93" Target="notesSlides/notesSlide28.xml" Type="http://schemas.openxmlformats.org/officeDocument/2006/relationships/notesSlide"/><Relationship Id="rId94" Target="notesSlides/notesSlide29.xml" Type="http://schemas.openxmlformats.org/officeDocument/2006/relationships/notesSlide"/><Relationship Id="rId95" Target="notesSlides/notesSlide30.xml" Type="http://schemas.openxmlformats.org/officeDocument/2006/relationships/notesSlide"/><Relationship Id="rId96" Target="notesSlides/notesSlide31.xml" Type="http://schemas.openxmlformats.org/officeDocument/2006/relationships/notesSlide"/><Relationship Id="rId97" Target="notesSlides/notesSlide32.xml" Type="http://schemas.openxmlformats.org/officeDocument/2006/relationships/notesSlide"/><Relationship Id="rId98" Target="notesSlides/notesSlide33.xml" Type="http://schemas.openxmlformats.org/officeDocument/2006/relationships/notesSlide"/><Relationship Id="rId99" Target="notesSlides/notesSlide34.xml" Type="http://schemas.openxmlformats.org/officeDocument/2006/relationships/note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6.xml" Type="http://schemas.openxmlformats.org/officeDocument/2006/relationships/slide"/></Relationships>
</file>

<file path=ppt/notesSlides/_rels/notesSlide1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7.xml" Type="http://schemas.openxmlformats.org/officeDocument/2006/relationships/slide"/></Relationships>
</file>

<file path=ppt/notesSlides/_rels/notesSlide1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8.xml" Type="http://schemas.openxmlformats.org/officeDocument/2006/relationships/slide"/></Relationships>
</file>

<file path=ppt/notesSlides/_rels/notesSlide1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9.xml" Type="http://schemas.openxmlformats.org/officeDocument/2006/relationships/slide"/></Relationships>
</file>

<file path=ppt/notesSlides/_rels/notesSlide1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0.xml" Type="http://schemas.openxmlformats.org/officeDocument/2006/relationships/slide"/></Relationships>
</file>

<file path=ppt/notesSlides/_rels/notesSlide1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1.xml" Type="http://schemas.openxmlformats.org/officeDocument/2006/relationships/slide"/></Relationships>
</file>

<file path=ppt/notesSlides/_rels/notesSlide1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2.xml" Type="http://schemas.openxmlformats.org/officeDocument/2006/relationships/slide"/></Relationships>
</file>

<file path=ppt/notesSlides/_rels/notesSlide1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3.xml" Type="http://schemas.openxmlformats.org/officeDocument/2006/relationships/slide"/></Relationships>
</file>

<file path=ppt/notesSlides/_rels/notesSlide1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4.xml" Type="http://schemas.openxmlformats.org/officeDocument/2006/relationships/slide"/></Relationships>
</file>

<file path=ppt/notesSlides/_rels/notesSlide1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5.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2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6.xml" Type="http://schemas.openxmlformats.org/officeDocument/2006/relationships/slide"/></Relationships>
</file>

<file path=ppt/notesSlides/_rels/notesSlide2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7.xml" Type="http://schemas.openxmlformats.org/officeDocument/2006/relationships/slide"/></Relationships>
</file>

<file path=ppt/notesSlides/_rels/notesSlide2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8.xml" Type="http://schemas.openxmlformats.org/officeDocument/2006/relationships/slide"/></Relationships>
</file>

<file path=ppt/notesSlides/_rels/notesSlide2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0.xml" Type="http://schemas.openxmlformats.org/officeDocument/2006/relationships/slide"/></Relationships>
</file>

<file path=ppt/notesSlides/_rels/notesSlide2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1.xml" Type="http://schemas.openxmlformats.org/officeDocument/2006/relationships/slide"/></Relationships>
</file>

<file path=ppt/notesSlides/_rels/notesSlide2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2.xml" Type="http://schemas.openxmlformats.org/officeDocument/2006/relationships/slide"/></Relationships>
</file>

<file path=ppt/notesSlides/_rels/notesSlide2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3.xml" Type="http://schemas.openxmlformats.org/officeDocument/2006/relationships/slide"/></Relationships>
</file>

<file path=ppt/notesSlides/_rels/notesSlide2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4.xml" Type="http://schemas.openxmlformats.org/officeDocument/2006/relationships/slide"/></Relationships>
</file>

<file path=ppt/notesSlides/_rels/notesSlide2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5.xml" Type="http://schemas.openxmlformats.org/officeDocument/2006/relationships/slide"/></Relationships>
</file>

<file path=ppt/notesSlides/_rels/notesSlide2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6.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3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8.xml" Type="http://schemas.openxmlformats.org/officeDocument/2006/relationships/slide"/></Relationships>
</file>

<file path=ppt/notesSlides/_rels/notesSlide3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9.xml" Type="http://schemas.openxmlformats.org/officeDocument/2006/relationships/slide"/></Relationships>
</file>

<file path=ppt/notesSlides/_rels/notesSlide3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0.xml" Type="http://schemas.openxmlformats.org/officeDocument/2006/relationships/slide"/></Relationships>
</file>

<file path=ppt/notesSlides/_rels/notesSlide3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1.xml" Type="http://schemas.openxmlformats.org/officeDocument/2006/relationships/slide"/></Relationships>
</file>

<file path=ppt/notesSlides/_rels/notesSlide3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2.xml" Type="http://schemas.openxmlformats.org/officeDocument/2006/relationships/slide"/></Relationships>
</file>

<file path=ppt/notesSlides/_rels/notesSlide3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3.xml" Type="http://schemas.openxmlformats.org/officeDocument/2006/relationships/slide"/></Relationships>
</file>

<file path=ppt/notesSlides/_rels/notesSlide3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5.xml" Type="http://schemas.openxmlformats.org/officeDocument/2006/relationships/slide"/></Relationships>
</file>

<file path=ppt/notesSlides/_rels/notesSlide3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6.xml" Type="http://schemas.openxmlformats.org/officeDocument/2006/relationships/slide"/></Relationships>
</file>

<file path=ppt/notesSlides/_rels/notesSlide3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7.xml" Type="http://schemas.openxmlformats.org/officeDocument/2006/relationships/slide"/></Relationships>
</file>

<file path=ppt/notesSlides/_rels/notesSlide3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9.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4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0.xml" Type="http://schemas.openxmlformats.org/officeDocument/2006/relationships/slide"/></Relationships>
</file>

<file path=ppt/notesSlides/_rels/notesSlide4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1.xml" Type="http://schemas.openxmlformats.org/officeDocument/2006/relationships/slide"/></Relationships>
</file>

<file path=ppt/notesSlides/_rels/notesSlide4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3.xml" Type="http://schemas.openxmlformats.org/officeDocument/2006/relationships/slide"/></Relationships>
</file>

<file path=ppt/notesSlides/_rels/notesSlide4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4.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4.xml" Type="http://schemas.openxmlformats.org/officeDocument/2006/relationships/slide"/></Relationships>
</file>

<file path=ppt/notesSlides/notesSlide1.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Modern slavery is an umbrella term that was adopted by the UK Government in 2015 to coordinate the prevention and prosecution of four crimes: slavery, human trafficking, forced labour, and domestic servitude. All incidents of modern slavery include two basic elements (1) the deception or coercion of an individual (2) for the purpose of exploitation. </a:t>
            </a:r>
          </a:p>
          <a:p>
            <a:r>
              <a:rPr lang="en-US"/>
              <a:t/>
            </a:r>
          </a:p>
          <a:p>
            <a:r>
              <a:rPr lang="en-US"/>
              <a:t>Examples of how this can manifest:</a:t>
            </a:r>
          </a:p>
          <a:p>
            <a:r>
              <a:rPr lang="en-US"/>
              <a:t>Victims forced or deceived into working and being controlled by a trafficker who gains financially</a:t>
            </a:r>
          </a:p>
          <a:p>
            <a:r>
              <a:rPr lang="en-US"/>
              <a:t>Victims might be working long hours without breaks, be housed in inadequate accommodation, have wages taken from them</a:t>
            </a:r>
          </a:p>
          <a:p>
            <a:r>
              <a:rPr lang="en-US"/>
              <a:t>Traffickers may use psychological tactics to control their victims</a:t>
            </a:r>
          </a:p>
          <a:p>
            <a:r>
              <a:rPr lang="en-US"/>
              <a:t>Victims may have their passports withheld or may be forced to pay their wages into someone else’s bank account</a:t>
            </a:r>
          </a:p>
          <a:p>
            <a:r>
              <a:rPr lang="en-US"/>
              <a:t>Victims might own a debt to their trafficker (because of recruitment costs, travel, accommodation, etc) which is almost impossible to pay off</a:t>
            </a:r>
          </a:p>
          <a:p>
            <a:r>
              <a:rPr lang="en-US"/>
              <a:t/>
            </a:r>
          </a:p>
          <a:p>
            <a:r>
              <a:rPr lang="en-US"/>
              <a:t>It’s important to note that modern slavery exists on a continuum of exploitation – from decent work on one end, to various abuses and labour market infringements through to modern slavery on the other end.</a:t>
            </a:r>
          </a:p>
          <a:p>
            <a:r>
              <a:rPr lang="en-US"/>
              <a:t/>
            </a:r>
          </a:p>
          <a:p>
            <a:r>
              <a:rPr lang="en-US"/>
              <a:t>There are some workers/employees and subcontracted staff that are more vulnerable to exploitation. This could be due to their migration status, homelessness, language barriers, if they have paid recruitments and individuals who lack a social network.</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0.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Modern slavery is an umbrella term that was adopted by the UK Government in 2015 to coordinate the prevention and prosecution of four crimes: slavery, human trafficking, forced labour, and domestic servitude. All incidents of modern slavery include two basic elements (1) the deception or coercion of an individual (2) for the purpose of exploitation. </a:t>
            </a:r>
          </a:p>
          <a:p>
            <a:r>
              <a:rPr lang="en-US"/>
              <a:t/>
            </a:r>
          </a:p>
          <a:p>
            <a:r>
              <a:rPr lang="en-US"/>
              <a:t>Examples of how this can manifest:</a:t>
            </a:r>
          </a:p>
          <a:p>
            <a:r>
              <a:rPr lang="en-US"/>
              <a:t>Victims forced or deceived into working and being controlled by a trafficker who gains financially</a:t>
            </a:r>
          </a:p>
          <a:p>
            <a:r>
              <a:rPr lang="en-US"/>
              <a:t>Victims might be working long hours without breaks, be housed in inadequate accommodation, have wages taken from them</a:t>
            </a:r>
          </a:p>
          <a:p>
            <a:r>
              <a:rPr lang="en-US"/>
              <a:t>Traffickers may use psychological tactics to control their victims</a:t>
            </a:r>
          </a:p>
          <a:p>
            <a:r>
              <a:rPr lang="en-US"/>
              <a:t>Victims may have their passports withheld or may be forced to pay their wages into someone else’s bank account</a:t>
            </a:r>
          </a:p>
          <a:p>
            <a:r>
              <a:rPr lang="en-US"/>
              <a:t>Victims might own a debt to their trafficker (because of recruitment costs, travel, accommodation, etc) which is almost impossible to pay off</a:t>
            </a:r>
          </a:p>
          <a:p>
            <a:r>
              <a:rPr lang="en-US"/>
              <a:t/>
            </a:r>
          </a:p>
          <a:p>
            <a:r>
              <a:rPr lang="en-US"/>
              <a:t>It’s important to note that modern slavery exists on a continuum of exploitation – from decent work on one end, to various abuses and labour market infringements through to modern slavery on the other end.</a:t>
            </a:r>
          </a:p>
          <a:p>
            <a:r>
              <a:rPr lang="en-US"/>
              <a:t/>
            </a:r>
          </a:p>
          <a:p>
            <a:r>
              <a:rPr lang="en-US"/>
              <a:t>There are some workers/employees and subcontracted staff that are more vulnerable to exploitation. This could be due to their migration status, homelessness, language barriers, if they have paid recruitments and individuals who lack a social network.</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1.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Modern slavery is an umbrella term that was adopted by the UK Government in 2015 to coordinate the prevention and prosecution of four crimes: slavery, human trafficking, forced labour, and domestic servitude. All incidents of modern slavery include two basic elements (1) the deception or coercion of an individual (2) for the purpose of exploitation. </a:t>
            </a:r>
          </a:p>
          <a:p>
            <a:r>
              <a:rPr lang="en-US"/>
              <a:t/>
            </a:r>
          </a:p>
          <a:p>
            <a:r>
              <a:rPr lang="en-US"/>
              <a:t>Examples of how this can manifest:</a:t>
            </a:r>
          </a:p>
          <a:p>
            <a:r>
              <a:rPr lang="en-US"/>
              <a:t>Victims forced or deceived into working and being controlled by a trafficker who gains financially</a:t>
            </a:r>
          </a:p>
          <a:p>
            <a:r>
              <a:rPr lang="en-US"/>
              <a:t>Victims might be working long hours without breaks, be housed in inadequate accommodation, have wages taken from them</a:t>
            </a:r>
          </a:p>
          <a:p>
            <a:r>
              <a:rPr lang="en-US"/>
              <a:t>Traffickers may use psychological tactics to control their victims</a:t>
            </a:r>
          </a:p>
          <a:p>
            <a:r>
              <a:rPr lang="en-US"/>
              <a:t>Victims may have their passports withheld or may be forced to pay their wages into someone else’s bank account</a:t>
            </a:r>
          </a:p>
          <a:p>
            <a:r>
              <a:rPr lang="en-US"/>
              <a:t>Victims might own a debt to their trafficker (because of recruitment costs, travel, accommodation, etc) which is almost impossible to pay off</a:t>
            </a:r>
          </a:p>
          <a:p>
            <a:r>
              <a:rPr lang="en-US"/>
              <a:t/>
            </a:r>
          </a:p>
          <a:p>
            <a:r>
              <a:rPr lang="en-US"/>
              <a:t>It’s important to note that modern slavery exists on a continuum of exploitation – from decent work on one end, to various abuses and labour market infringements through to modern slavery on the other end.</a:t>
            </a:r>
          </a:p>
          <a:p>
            <a:r>
              <a:rPr lang="en-US"/>
              <a:t/>
            </a:r>
          </a:p>
          <a:p>
            <a:r>
              <a:rPr lang="en-US"/>
              <a:t>There are some workers/employees and subcontracted staff that are more vulnerable to exploitation. This could be due to their migration status, homelessness, language barriers, if they have paid recruitments and individuals who lack a social network.</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2.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Modern slavery is an umbrella term that was adopted by the UK Government in 2015 to coordinate the prevention and prosecution of four crimes: slavery, human trafficking, forced labour, and domestic servitude. All incidents of modern slavery include two basic elements (1) the deception or coercion of an individual (2) for the purpose of exploitation. </a:t>
            </a:r>
          </a:p>
          <a:p>
            <a:r>
              <a:rPr lang="en-US"/>
              <a:t/>
            </a:r>
          </a:p>
          <a:p>
            <a:r>
              <a:rPr lang="en-US"/>
              <a:t>Examples of how this can manifest:</a:t>
            </a:r>
          </a:p>
          <a:p>
            <a:r>
              <a:rPr lang="en-US"/>
              <a:t>Victims forced or deceived into working and being controlled by a trafficker who gains financially</a:t>
            </a:r>
          </a:p>
          <a:p>
            <a:r>
              <a:rPr lang="en-US"/>
              <a:t>Victims might be working long hours without breaks, be housed in inadequate accommodation, have wages taken from them</a:t>
            </a:r>
          </a:p>
          <a:p>
            <a:r>
              <a:rPr lang="en-US"/>
              <a:t>Traffickers may use psychological tactics to control their victims</a:t>
            </a:r>
          </a:p>
          <a:p>
            <a:r>
              <a:rPr lang="en-US"/>
              <a:t>Victims may have their passports withheld or may be forced to pay their wages into someone else’s bank account</a:t>
            </a:r>
          </a:p>
          <a:p>
            <a:r>
              <a:rPr lang="en-US"/>
              <a:t>Victims might own a debt to their trafficker (because of recruitment costs, travel, accommodation, etc) which is almost impossible to pay off</a:t>
            </a:r>
          </a:p>
          <a:p>
            <a:r>
              <a:rPr lang="en-US"/>
              <a:t/>
            </a:r>
          </a:p>
          <a:p>
            <a:r>
              <a:rPr lang="en-US"/>
              <a:t>It’s important to note that modern slavery exists on a continuum of exploitation – from decent work on one end, to various abuses and labour market infringements through to modern slavery on the other end.</a:t>
            </a:r>
          </a:p>
          <a:p>
            <a:r>
              <a:rPr lang="en-US"/>
              <a:t/>
            </a:r>
          </a:p>
          <a:p>
            <a:r>
              <a:rPr lang="en-US"/>
              <a:t>There are some workers/employees and subcontracted staff that are more vulnerable to exploitation. This could be due to their migration status, homelessness, language barriers, if they have paid recruitments and individuals who lack a social network.</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3.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Modern slavery is an umbrella term that was adopted by the UK Government in 2015 to coordinate the prevention and prosecution of four crimes: slavery, human trafficking, forced labour, and domestic servitude. All incidents of modern slavery include two basic elements (1) the deception or coercion of an individual (2) for the purpose of exploitation. </a:t>
            </a:r>
          </a:p>
          <a:p>
            <a:r>
              <a:rPr lang="en-US"/>
              <a:t/>
            </a:r>
          </a:p>
          <a:p>
            <a:r>
              <a:rPr lang="en-US"/>
              <a:t>Examples of how this can manifest:</a:t>
            </a:r>
          </a:p>
          <a:p>
            <a:r>
              <a:rPr lang="en-US"/>
              <a:t>Victims forced or deceived into working and being controlled by a trafficker who gains financially</a:t>
            </a:r>
          </a:p>
          <a:p>
            <a:r>
              <a:rPr lang="en-US"/>
              <a:t>Victims might be working long hours without breaks, be housed in inadequate accommodation, have wages taken from them</a:t>
            </a:r>
          </a:p>
          <a:p>
            <a:r>
              <a:rPr lang="en-US"/>
              <a:t>Traffickers may use psychological tactics to control their victims</a:t>
            </a:r>
          </a:p>
          <a:p>
            <a:r>
              <a:rPr lang="en-US"/>
              <a:t>Victims may have their passports withheld or may be forced to pay their wages into someone else’s bank account</a:t>
            </a:r>
          </a:p>
          <a:p>
            <a:r>
              <a:rPr lang="en-US"/>
              <a:t>Victims might own a debt to their trafficker (because of recruitment costs, travel, accommodation, etc) which is almost impossible to pay off</a:t>
            </a:r>
          </a:p>
          <a:p>
            <a:r>
              <a:rPr lang="en-US"/>
              <a:t/>
            </a:r>
          </a:p>
          <a:p>
            <a:r>
              <a:rPr lang="en-US"/>
              <a:t>It’s important to note that modern slavery exists on a continuum of exploitation – from decent work on one end, to various abuses and labour market infringements through to modern slavery on the other end.</a:t>
            </a:r>
          </a:p>
          <a:p>
            <a:r>
              <a:rPr lang="en-US"/>
              <a:t/>
            </a:r>
          </a:p>
          <a:p>
            <a:r>
              <a:rPr lang="en-US"/>
              <a:t>There are some workers/employees and subcontracted staff that are more vulnerable to exploitation. This could be due to their migration status, homelessness, language barriers, if they have paid recruitments and individuals who lack a social network.</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4.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Modern slavery is an umbrella term that was adopted by the UK Government in 2015 to coordinate the prevention and prosecution of four crimes: slavery, human trafficking, forced labour, and domestic servitude. All incidents of modern slavery include two basic elements (1) the deception or coercion of an individual (2) for the purpose of exploitation. </a:t>
            </a:r>
          </a:p>
          <a:p>
            <a:r>
              <a:rPr lang="en-US"/>
              <a:t/>
            </a:r>
          </a:p>
          <a:p>
            <a:r>
              <a:rPr lang="en-US"/>
              <a:t>Examples of how this can manifest:</a:t>
            </a:r>
          </a:p>
          <a:p>
            <a:r>
              <a:rPr lang="en-US"/>
              <a:t>Victims forced or deceived into working and being controlled by a trafficker who gains financially</a:t>
            </a:r>
          </a:p>
          <a:p>
            <a:r>
              <a:rPr lang="en-US"/>
              <a:t>Victims might be working long hours without breaks, be housed in inadequate accommodation, have wages taken from them</a:t>
            </a:r>
          </a:p>
          <a:p>
            <a:r>
              <a:rPr lang="en-US"/>
              <a:t>Traffickers may use psychological tactics to control their victims</a:t>
            </a:r>
          </a:p>
          <a:p>
            <a:r>
              <a:rPr lang="en-US"/>
              <a:t>Victims may have their passports withheld or may be forced to pay their wages into someone else’s bank account</a:t>
            </a:r>
          </a:p>
          <a:p>
            <a:r>
              <a:rPr lang="en-US"/>
              <a:t>Victims might own a debt to their trafficker (because of recruitment costs, travel, accommodation, etc) which is almost impossible to pay off</a:t>
            </a:r>
          </a:p>
          <a:p>
            <a:r>
              <a:rPr lang="en-US"/>
              <a:t/>
            </a:r>
          </a:p>
          <a:p>
            <a:r>
              <a:rPr lang="en-US"/>
              <a:t>It’s important to note that modern slavery exists on a continuum of exploitation – from decent work on one end, to various abuses and labour market infringements through to modern slavery on the other end.</a:t>
            </a:r>
          </a:p>
          <a:p>
            <a:r>
              <a:rPr lang="en-US"/>
              <a:t/>
            </a:r>
          </a:p>
          <a:p>
            <a:r>
              <a:rPr lang="en-US"/>
              <a:t>There are some workers/employees and subcontracted staff that are more vulnerable to exploitation. This could be due to their migration status, homelessness, language barriers, if they have paid recruitments and individuals who lack a social network.</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5.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Modern slavery is an umbrella term that was adopted by the UK Government in 2015 to coordinate the prevention and prosecution of four crimes: slavery, human trafficking, forced labour, and domestic servitude. All incidents of modern slavery include two basic elements (1) the deception or coercion of an individual (2) for the purpose of exploitation. </a:t>
            </a:r>
          </a:p>
          <a:p>
            <a:r>
              <a:rPr lang="en-US"/>
              <a:t/>
            </a:r>
          </a:p>
          <a:p>
            <a:r>
              <a:rPr lang="en-US"/>
              <a:t>Examples of how this can manifest:</a:t>
            </a:r>
          </a:p>
          <a:p>
            <a:r>
              <a:rPr lang="en-US"/>
              <a:t>Victims forced or deceived into working and being controlled by a trafficker who gains financially</a:t>
            </a:r>
          </a:p>
          <a:p>
            <a:r>
              <a:rPr lang="en-US"/>
              <a:t>Victims might be working long hours without breaks, be housed in inadequate accommodation, have wages taken from them</a:t>
            </a:r>
          </a:p>
          <a:p>
            <a:r>
              <a:rPr lang="en-US"/>
              <a:t>Traffickers may use psychological tactics to control their victims</a:t>
            </a:r>
          </a:p>
          <a:p>
            <a:r>
              <a:rPr lang="en-US"/>
              <a:t>Victims may have their passports withheld or may be forced to pay their wages into someone else’s bank account</a:t>
            </a:r>
          </a:p>
          <a:p>
            <a:r>
              <a:rPr lang="en-US"/>
              <a:t>Victims might own a debt to their trafficker (because of recruitment costs, travel, accommodation, etc) which is almost impossible to pay off</a:t>
            </a:r>
          </a:p>
          <a:p>
            <a:r>
              <a:rPr lang="en-US"/>
              <a:t/>
            </a:r>
          </a:p>
          <a:p>
            <a:r>
              <a:rPr lang="en-US"/>
              <a:t>It’s important to note that modern slavery exists on a continuum of exploitation – from decent work on one end, to various abuses and labour market infringements through to modern slavery on the other end.</a:t>
            </a:r>
          </a:p>
          <a:p>
            <a:r>
              <a:rPr lang="en-US"/>
              <a:t/>
            </a:r>
          </a:p>
          <a:p>
            <a:r>
              <a:rPr lang="en-US"/>
              <a:t>There are some workers/employees and subcontracted staff that are more vulnerable to exploitation. This could be due to their migration status, homelessness, language barriers, if they have paid recruitments and individuals who lack a social network.</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6.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Modern slavery is an umbrella term that was adopted by the UK Government in 2015 to coordinate the prevention and prosecution of four crimes: slavery, human trafficking, forced labour, and domestic servitude. All incidents of modern slavery include two basic elements (1) the deception or coercion of an individual (2) for the purpose of exploitation. </a:t>
            </a:r>
          </a:p>
          <a:p>
            <a:r>
              <a:rPr lang="en-US"/>
              <a:t/>
            </a:r>
          </a:p>
          <a:p>
            <a:r>
              <a:rPr lang="en-US"/>
              <a:t>Examples of how this can manifest:</a:t>
            </a:r>
          </a:p>
          <a:p>
            <a:r>
              <a:rPr lang="en-US"/>
              <a:t>Victims forced or deceived into working and being controlled by a trafficker who gains financially</a:t>
            </a:r>
          </a:p>
          <a:p>
            <a:r>
              <a:rPr lang="en-US"/>
              <a:t>Victims might be working long hours without breaks, be housed in inadequate accommodation, have wages taken from them</a:t>
            </a:r>
          </a:p>
          <a:p>
            <a:r>
              <a:rPr lang="en-US"/>
              <a:t>Traffickers may use psychological tactics to control their victims</a:t>
            </a:r>
          </a:p>
          <a:p>
            <a:r>
              <a:rPr lang="en-US"/>
              <a:t>Victims may have their passports withheld or may be forced to pay their wages into someone else’s bank account</a:t>
            </a:r>
          </a:p>
          <a:p>
            <a:r>
              <a:rPr lang="en-US"/>
              <a:t>Victims might own a debt to their trafficker (because of recruitment costs, travel, accommodation, etc) which is almost impossible to pay off</a:t>
            </a:r>
          </a:p>
          <a:p>
            <a:r>
              <a:rPr lang="en-US"/>
              <a:t/>
            </a:r>
          </a:p>
          <a:p>
            <a:r>
              <a:rPr lang="en-US"/>
              <a:t>It’s important to note that modern slavery exists on a continuum of exploitation – from decent work on one end, to various abuses and labour market infringements through to modern slavery on the other end.</a:t>
            </a:r>
          </a:p>
          <a:p>
            <a:r>
              <a:rPr lang="en-US"/>
              <a:t/>
            </a:r>
          </a:p>
          <a:p>
            <a:r>
              <a:rPr lang="en-US"/>
              <a:t>There are some workers/employees and subcontracted staff that are more vulnerable to exploitation. This could be due to their migration status, homelessness, language barriers, if they have paid recruitments and individuals who lack a social network.</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7.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Modern slavery is an umbrella term that was adopted by the UK Government in 2015 to coordinate the prevention and prosecution of four crimes: slavery, human trafficking, forced labour, and domestic servitude. All incidents of modern slavery include two basic elements (1) the deception or coercion of an individual (2) for the purpose of exploitation. </a:t>
            </a:r>
          </a:p>
          <a:p>
            <a:r>
              <a:rPr lang="en-US"/>
              <a:t/>
            </a:r>
          </a:p>
          <a:p>
            <a:r>
              <a:rPr lang="en-US"/>
              <a:t>Examples of how this can manifest:</a:t>
            </a:r>
          </a:p>
          <a:p>
            <a:r>
              <a:rPr lang="en-US"/>
              <a:t>Victims forced or deceived into working and being controlled by a trafficker who gains financially</a:t>
            </a:r>
          </a:p>
          <a:p>
            <a:r>
              <a:rPr lang="en-US"/>
              <a:t>Victims might be working long hours without breaks, be housed in inadequate accommodation, have wages taken from them</a:t>
            </a:r>
          </a:p>
          <a:p>
            <a:r>
              <a:rPr lang="en-US"/>
              <a:t>Traffickers may use psychological tactics to control their victims</a:t>
            </a:r>
          </a:p>
          <a:p>
            <a:r>
              <a:rPr lang="en-US"/>
              <a:t>Victims may have their passports withheld or may be forced to pay their wages into someone else’s bank account</a:t>
            </a:r>
          </a:p>
          <a:p>
            <a:r>
              <a:rPr lang="en-US"/>
              <a:t>Victims might own a debt to their trafficker (because of recruitment costs, travel, accommodation, etc) which is almost impossible to pay off</a:t>
            </a:r>
          </a:p>
          <a:p>
            <a:r>
              <a:rPr lang="en-US"/>
              <a:t/>
            </a:r>
          </a:p>
          <a:p>
            <a:r>
              <a:rPr lang="en-US"/>
              <a:t>It’s important to note that modern slavery exists on a continuum of exploitation – from decent work on one end, to various abuses and labour market infringements through to modern slavery on the other end.</a:t>
            </a:r>
          </a:p>
          <a:p>
            <a:r>
              <a:rPr lang="en-US"/>
              <a:t/>
            </a:r>
          </a:p>
          <a:p>
            <a:r>
              <a:rPr lang="en-US"/>
              <a:t>There are some workers/employees and subcontracted staff that are more vulnerable to exploitation. This could be due to their migration status, homelessness, language barriers, if they have paid recruitments and individuals who lack a social network.</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8.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Modern slavery is an umbrella term that was adopted by the UK Government in 2015 to coordinate the prevention and prosecution of four crimes: slavery, human trafficking, forced labour, and domestic servitude. All incidents of modern slavery include two basic elements (1) the deception or coercion of an individual (2) for the purpose of exploitation. </a:t>
            </a:r>
          </a:p>
          <a:p>
            <a:r>
              <a:rPr lang="en-US"/>
              <a:t/>
            </a:r>
          </a:p>
          <a:p>
            <a:r>
              <a:rPr lang="en-US"/>
              <a:t>Examples of how this can manifest:</a:t>
            </a:r>
          </a:p>
          <a:p>
            <a:r>
              <a:rPr lang="en-US"/>
              <a:t>Victims forced or deceived into working and being controlled by a trafficker who gains financially</a:t>
            </a:r>
          </a:p>
          <a:p>
            <a:r>
              <a:rPr lang="en-US"/>
              <a:t>Victims might be working long hours without breaks, be housed in inadequate accommodation, have wages taken from them</a:t>
            </a:r>
          </a:p>
          <a:p>
            <a:r>
              <a:rPr lang="en-US"/>
              <a:t>Traffickers may use psychological tactics to control their victims</a:t>
            </a:r>
          </a:p>
          <a:p>
            <a:r>
              <a:rPr lang="en-US"/>
              <a:t>Victims may have their passports withheld or may be forced to pay their wages into someone else’s bank account</a:t>
            </a:r>
          </a:p>
          <a:p>
            <a:r>
              <a:rPr lang="en-US"/>
              <a:t>Victims might own a debt to their trafficker (because of recruitment costs, travel, accommodation, etc) which is almost impossible to pay off</a:t>
            </a:r>
          </a:p>
          <a:p>
            <a:r>
              <a:rPr lang="en-US"/>
              <a:t/>
            </a:r>
          </a:p>
          <a:p>
            <a:r>
              <a:rPr lang="en-US"/>
              <a:t>It’s important to note that modern slavery exists on a continuum of exploitation – from decent work on one end, to various abuses and labour market infringements through to modern slavery on the other end.</a:t>
            </a:r>
          </a:p>
          <a:p>
            <a:r>
              <a:rPr lang="en-US"/>
              <a:t/>
            </a:r>
          </a:p>
          <a:p>
            <a:r>
              <a:rPr lang="en-US"/>
              <a:t>There are some workers/employees and subcontracted staff that are more vulnerable to exploitation. This could be due to their migration status, homelessness, language barriers, if they have paid recruitments and individuals who lack a social network.</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9.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Modern slavery is an umbrella term that was adopted by the UK Government in 2015 to coordinate the prevention and prosecution of four crimes: slavery, human trafficking, forced labour, and domestic servitude. All incidents of modern slavery include two basic elements (1) the deception or coercion of an individual (2) for the purpose of exploitation. </a:t>
            </a:r>
          </a:p>
          <a:p>
            <a:r>
              <a:rPr lang="en-US"/>
              <a:t/>
            </a:r>
          </a:p>
          <a:p>
            <a:r>
              <a:rPr lang="en-US"/>
              <a:t>Examples of how this can manifest:</a:t>
            </a:r>
          </a:p>
          <a:p>
            <a:r>
              <a:rPr lang="en-US"/>
              <a:t>Victims forced or deceived into working and being controlled by a trafficker who gains financially</a:t>
            </a:r>
          </a:p>
          <a:p>
            <a:r>
              <a:rPr lang="en-US"/>
              <a:t>Victims might be working long hours without breaks, be housed in inadequate accommodation, have wages taken from them</a:t>
            </a:r>
          </a:p>
          <a:p>
            <a:r>
              <a:rPr lang="en-US"/>
              <a:t>Traffickers may use psychological tactics to control their victims</a:t>
            </a:r>
          </a:p>
          <a:p>
            <a:r>
              <a:rPr lang="en-US"/>
              <a:t>Victims may have their passports withheld or may be forced to pay their wages into someone else’s bank account</a:t>
            </a:r>
          </a:p>
          <a:p>
            <a:r>
              <a:rPr lang="en-US"/>
              <a:t>Victims might own a debt to their trafficker (because of recruitment costs, travel, accommodation, etc) which is almost impossible to pay off</a:t>
            </a:r>
          </a:p>
          <a:p>
            <a:r>
              <a:rPr lang="en-US"/>
              <a:t/>
            </a:r>
          </a:p>
          <a:p>
            <a:r>
              <a:rPr lang="en-US"/>
              <a:t>It’s important to note that modern slavery exists on a continuum of exploitation – from decent work on one end, to various abuses and labour market infringements through to modern slavery on the other end.</a:t>
            </a:r>
          </a:p>
          <a:p>
            <a:r>
              <a:rPr lang="en-US"/>
              <a:t/>
            </a:r>
          </a:p>
          <a:p>
            <a:r>
              <a:rPr lang="en-US"/>
              <a:t>There are some workers/employees and subcontracted staff that are more vulnerable to exploitation. This could be due to their migration status, homelessness, language barriers, if they have paid recruitments and individuals who lack a social network.</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2.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Modern slavery is an umbrella term that was adopted by the UK Government in 2015 to coordinate the prevention and prosecution of four crimes: slavery, human trafficking, forced labour, and domestic servitude. All incidents of modern slavery include two basic elements (1) the deception or coercion of an individual (2) for the purpose of exploitation. </a:t>
            </a:r>
          </a:p>
          <a:p>
            <a:r>
              <a:rPr lang="en-US"/>
              <a:t/>
            </a:r>
          </a:p>
          <a:p>
            <a:r>
              <a:rPr lang="en-US"/>
              <a:t>Examples of how this can manifest:</a:t>
            </a:r>
          </a:p>
          <a:p>
            <a:r>
              <a:rPr lang="en-US"/>
              <a:t>Victims forced or deceived into working and being controlled by a trafficker who gains financially</a:t>
            </a:r>
          </a:p>
          <a:p>
            <a:r>
              <a:rPr lang="en-US"/>
              <a:t>Victims might be working long hours without breaks, be housed in inadequate accommodation, have wages taken from them</a:t>
            </a:r>
          </a:p>
          <a:p>
            <a:r>
              <a:rPr lang="en-US"/>
              <a:t>Traffickers may use psychological tactics to control their victims</a:t>
            </a:r>
          </a:p>
          <a:p>
            <a:r>
              <a:rPr lang="en-US"/>
              <a:t>Victims may have their passports withheld or may be forced to pay their wages into someone else’s bank account</a:t>
            </a:r>
          </a:p>
          <a:p>
            <a:r>
              <a:rPr lang="en-US"/>
              <a:t>Victims might own a debt to their trafficker (because of recruitment costs, travel, accommodation, etc) which is almost impossible to pay off</a:t>
            </a:r>
          </a:p>
          <a:p>
            <a:r>
              <a:rPr lang="en-US"/>
              <a:t/>
            </a:r>
          </a:p>
          <a:p>
            <a:r>
              <a:rPr lang="en-US"/>
              <a:t>It’s important to note that modern slavery exists on a continuum of exploitation – from decent work on one end, to various abuses and labour market infringements through to modern slavery on the other end.</a:t>
            </a:r>
          </a:p>
          <a:p>
            <a:r>
              <a:rPr lang="en-US"/>
              <a:t/>
            </a:r>
          </a:p>
          <a:p>
            <a:r>
              <a:rPr lang="en-US"/>
              <a:t>There are some workers/employees and subcontracted staff that are more vulnerable to exploitation. This could be due to their migration status, homelessness, language barriers, if they have paid recruitments and individuals who lack a social network.</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20.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Modern slavery is an umbrella term that was adopted by the UK Government in 2015 to coordinate the prevention and prosecution of four crimes: slavery, human trafficking, forced labour, and domestic servitude. All incidents of modern slavery include two basic elements (1) the deception or coercion of an individual (2) for the purpose of exploitation. </a:t>
            </a:r>
          </a:p>
          <a:p>
            <a:r>
              <a:rPr lang="en-US"/>
              <a:t/>
            </a:r>
          </a:p>
          <a:p>
            <a:r>
              <a:rPr lang="en-US"/>
              <a:t>Examples of how this can manifest:</a:t>
            </a:r>
          </a:p>
          <a:p>
            <a:r>
              <a:rPr lang="en-US"/>
              <a:t>Victims forced or deceived into working and being controlled by a trafficker who gains financially</a:t>
            </a:r>
          </a:p>
          <a:p>
            <a:r>
              <a:rPr lang="en-US"/>
              <a:t>Victims might be working long hours without breaks, be housed in inadequate accommodation, have wages taken from them</a:t>
            </a:r>
          </a:p>
          <a:p>
            <a:r>
              <a:rPr lang="en-US"/>
              <a:t>Traffickers may use psychological tactics to control their victims</a:t>
            </a:r>
          </a:p>
          <a:p>
            <a:r>
              <a:rPr lang="en-US"/>
              <a:t>Victims may have their passports withheld or may be forced to pay their wages into someone else’s bank account</a:t>
            </a:r>
          </a:p>
          <a:p>
            <a:r>
              <a:rPr lang="en-US"/>
              <a:t>Victims might own a debt to their trafficker (because of recruitment costs, travel, accommodation, etc) which is almost impossible to pay off</a:t>
            </a:r>
          </a:p>
          <a:p>
            <a:r>
              <a:rPr lang="en-US"/>
              <a:t/>
            </a:r>
          </a:p>
          <a:p>
            <a:r>
              <a:rPr lang="en-US"/>
              <a:t>It’s important to note that modern slavery exists on a continuum of exploitation – from decent work on one end, to various abuses and labour market infringements through to modern slavery on the other end.</a:t>
            </a:r>
          </a:p>
          <a:p>
            <a:r>
              <a:rPr lang="en-US"/>
              <a:t/>
            </a:r>
          </a:p>
          <a:p>
            <a:r>
              <a:rPr lang="en-US"/>
              <a:t>There are some workers/employees and subcontracted staff that are more vulnerable to exploitation. This could be due to their migration status, homelessness, language barriers, if they have paid recruitments and individuals who lack a social network.</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21.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Modern slavery is an umbrella term that was adopted by the UK Government in 2015 to coordinate the prevention and prosecution of four crimes: slavery, human trafficking, forced labour, and domestic servitude. All incidents of modern slavery include two basic elements (1) the deception or coercion of an individual (2) for the purpose of exploitation. </a:t>
            </a:r>
          </a:p>
          <a:p>
            <a:r>
              <a:rPr lang="en-US"/>
              <a:t/>
            </a:r>
          </a:p>
          <a:p>
            <a:r>
              <a:rPr lang="en-US"/>
              <a:t>Examples of how this can manifest:</a:t>
            </a:r>
          </a:p>
          <a:p>
            <a:r>
              <a:rPr lang="en-US"/>
              <a:t>Victims forced or deceived into working and being controlled by a trafficker who gains financially</a:t>
            </a:r>
          </a:p>
          <a:p>
            <a:r>
              <a:rPr lang="en-US"/>
              <a:t>Victims might be working long hours without breaks, be housed in inadequate accommodation, have wages taken from them</a:t>
            </a:r>
          </a:p>
          <a:p>
            <a:r>
              <a:rPr lang="en-US"/>
              <a:t>Traffickers may use psychological tactics to control their victims</a:t>
            </a:r>
          </a:p>
          <a:p>
            <a:r>
              <a:rPr lang="en-US"/>
              <a:t>Victims may have their passports withheld or may be forced to pay their wages into someone else’s bank account</a:t>
            </a:r>
          </a:p>
          <a:p>
            <a:r>
              <a:rPr lang="en-US"/>
              <a:t>Victims might own a debt to their trafficker (because of recruitment costs, travel, accommodation, etc) which is almost impossible to pay off</a:t>
            </a:r>
          </a:p>
          <a:p>
            <a:r>
              <a:rPr lang="en-US"/>
              <a:t/>
            </a:r>
          </a:p>
          <a:p>
            <a:r>
              <a:rPr lang="en-US"/>
              <a:t>It’s important to note that modern slavery exists on a continuum of exploitation – from decent work on one end, to various abuses and labour market infringements through to modern slavery on the other end.</a:t>
            </a:r>
          </a:p>
          <a:p>
            <a:r>
              <a:rPr lang="en-US"/>
              <a:t/>
            </a:r>
          </a:p>
          <a:p>
            <a:r>
              <a:rPr lang="en-US"/>
              <a:t>There are some workers/employees and subcontracted staff that are more vulnerable to exploitation. This could be due to their migration status, homelessness, language barriers, if they have paid recruitments and individuals who lack a social network.</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22.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Modern slavery is an umbrella term that was adopted by the UK Government in 2015 to coordinate the prevention and prosecution of four crimes: slavery, human trafficking, forced labour, and domestic servitude. All incidents of modern slavery include two basic elements (1) the deception or coercion of an individual (2) for the purpose of exploitation. </a:t>
            </a:r>
          </a:p>
          <a:p>
            <a:r>
              <a:rPr lang="en-US"/>
              <a:t/>
            </a:r>
          </a:p>
          <a:p>
            <a:r>
              <a:rPr lang="en-US"/>
              <a:t>Examples of how this can manifest:</a:t>
            </a:r>
          </a:p>
          <a:p>
            <a:r>
              <a:rPr lang="en-US"/>
              <a:t>Victims forced or deceived into working and being controlled by a trafficker who gains financially</a:t>
            </a:r>
          </a:p>
          <a:p>
            <a:r>
              <a:rPr lang="en-US"/>
              <a:t>Victims might be working long hours without breaks, be housed in inadequate accommodation, have wages taken from them</a:t>
            </a:r>
          </a:p>
          <a:p>
            <a:r>
              <a:rPr lang="en-US"/>
              <a:t>Traffickers may use psychological tactics to control their victims</a:t>
            </a:r>
          </a:p>
          <a:p>
            <a:r>
              <a:rPr lang="en-US"/>
              <a:t>Victims may have their passports withheld or may be forced to pay their wages into someone else’s bank account</a:t>
            </a:r>
          </a:p>
          <a:p>
            <a:r>
              <a:rPr lang="en-US"/>
              <a:t>Victims might own a debt to their trafficker (because of recruitment costs, travel, accommodation, etc) which is almost impossible to pay off</a:t>
            </a:r>
          </a:p>
          <a:p>
            <a:r>
              <a:rPr lang="en-US"/>
              <a:t/>
            </a:r>
          </a:p>
          <a:p>
            <a:r>
              <a:rPr lang="en-US"/>
              <a:t>It’s important to note that modern slavery exists on a continuum of exploitation – from decent work on one end, to various abuses and labour market infringements through to modern slavery on the other end.</a:t>
            </a:r>
          </a:p>
          <a:p>
            <a:r>
              <a:rPr lang="en-US"/>
              <a:t/>
            </a:r>
          </a:p>
          <a:p>
            <a:r>
              <a:rPr lang="en-US"/>
              <a:t>There are some workers/employees and subcontracted staff that are more vulnerable to exploitation. This could be due to their migration status, homelessness, language barriers, if they have paid recruitments and individuals who lack a social network.</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23.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Modern slavery is an umbrella term that was adopted by the UK Government in 2015 to coordinate the prevention and prosecution of four crimes: slavery, human trafficking, forced labour, and domestic servitude. All incidents of modern slavery include two basic elements (1) the deception or coercion of an individual (2) for the purpose of exploitation. </a:t>
            </a:r>
          </a:p>
          <a:p>
            <a:r>
              <a:rPr lang="en-US"/>
              <a:t/>
            </a:r>
          </a:p>
          <a:p>
            <a:r>
              <a:rPr lang="en-US"/>
              <a:t>Examples of how this can manifest:</a:t>
            </a:r>
          </a:p>
          <a:p>
            <a:r>
              <a:rPr lang="en-US"/>
              <a:t>Victims forced or deceived into working and being controlled by a trafficker who gains financially</a:t>
            </a:r>
          </a:p>
          <a:p>
            <a:r>
              <a:rPr lang="en-US"/>
              <a:t>Victims might be working long hours without breaks, be housed in inadequate accommodation, have wages taken from them</a:t>
            </a:r>
          </a:p>
          <a:p>
            <a:r>
              <a:rPr lang="en-US"/>
              <a:t>Traffickers may use psychological tactics to control their victims</a:t>
            </a:r>
          </a:p>
          <a:p>
            <a:r>
              <a:rPr lang="en-US"/>
              <a:t>Victims may have their passports withheld or may be forced to pay their wages into someone else’s bank account</a:t>
            </a:r>
          </a:p>
          <a:p>
            <a:r>
              <a:rPr lang="en-US"/>
              <a:t>Victims might own a debt to their trafficker (because of recruitment costs, travel, accommodation, etc) which is almost impossible to pay off</a:t>
            </a:r>
          </a:p>
          <a:p>
            <a:r>
              <a:rPr lang="en-US"/>
              <a:t/>
            </a:r>
          </a:p>
          <a:p>
            <a:r>
              <a:rPr lang="en-US"/>
              <a:t>It’s important to note that modern slavery exists on a continuum of exploitation – from decent work on one end, to various abuses and labour market infringements through to modern slavery on the other end.</a:t>
            </a:r>
          </a:p>
          <a:p>
            <a:r>
              <a:rPr lang="en-US"/>
              <a:t/>
            </a:r>
          </a:p>
          <a:p>
            <a:r>
              <a:rPr lang="en-US"/>
              <a:t>There are some workers/employees and subcontracted staff that are more vulnerable to exploitation. This could be due to their migration status, homelessness, language barriers, if they have paid recruitments and individuals who lack a social network.</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24.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Modern slavery is an umbrella term that was adopted by the UK Government in 2015 to coordinate the prevention and prosecution of four crimes: slavery, human trafficking, forced labour, and domestic servitude. All incidents of modern slavery include two basic elements (1) the deception or coercion of an individual (2) for the purpose of exploitation. </a:t>
            </a:r>
          </a:p>
          <a:p>
            <a:r>
              <a:rPr lang="en-US"/>
              <a:t/>
            </a:r>
          </a:p>
          <a:p>
            <a:r>
              <a:rPr lang="en-US"/>
              <a:t>Examples of how this can manifest:</a:t>
            </a:r>
          </a:p>
          <a:p>
            <a:r>
              <a:rPr lang="en-US"/>
              <a:t>Victims forced or deceived into working and being controlled by a trafficker who gains financially</a:t>
            </a:r>
          </a:p>
          <a:p>
            <a:r>
              <a:rPr lang="en-US"/>
              <a:t>Victims might be working long hours without breaks, be housed in inadequate accommodation, have wages taken from them</a:t>
            </a:r>
          </a:p>
          <a:p>
            <a:r>
              <a:rPr lang="en-US"/>
              <a:t>Traffickers may use psychological tactics to control their victims</a:t>
            </a:r>
          </a:p>
          <a:p>
            <a:r>
              <a:rPr lang="en-US"/>
              <a:t>Victims may have their passports withheld or may be forced to pay their wages into someone else’s bank account</a:t>
            </a:r>
          </a:p>
          <a:p>
            <a:r>
              <a:rPr lang="en-US"/>
              <a:t>Victims might own a debt to their trafficker (because of recruitment costs, travel, accommodation, etc) which is almost impossible to pay off</a:t>
            </a:r>
          </a:p>
          <a:p>
            <a:r>
              <a:rPr lang="en-US"/>
              <a:t/>
            </a:r>
          </a:p>
          <a:p>
            <a:r>
              <a:rPr lang="en-US"/>
              <a:t>It’s important to note that modern slavery exists on a continuum of exploitation – from decent work on one end, to various abuses and labour market infringements through to modern slavery on the other end.</a:t>
            </a:r>
          </a:p>
          <a:p>
            <a:r>
              <a:rPr lang="en-US"/>
              <a:t/>
            </a:r>
          </a:p>
          <a:p>
            <a:r>
              <a:rPr lang="en-US"/>
              <a:t>There are some workers/employees and subcontracted staff that are more vulnerable to exploitation. This could be due to their migration status, homelessness, language barriers, if they have paid recruitments and individuals who lack a social network.</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25.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Modern slavery is an umbrella term that was adopted by the UK Government in 2015 to coordinate the prevention and prosecution of four crimes: slavery, human trafficking, forced labour, and domestic servitude. All incidents of modern slavery include two basic elements (1) the deception or coercion of an individual (2) for the purpose of exploitation. </a:t>
            </a:r>
          </a:p>
          <a:p>
            <a:r>
              <a:rPr lang="en-US"/>
              <a:t/>
            </a:r>
          </a:p>
          <a:p>
            <a:r>
              <a:rPr lang="en-US"/>
              <a:t>Examples of how this can manifest:</a:t>
            </a:r>
          </a:p>
          <a:p>
            <a:r>
              <a:rPr lang="en-US"/>
              <a:t>Victims forced or deceived into working and being controlled by a trafficker who gains financially</a:t>
            </a:r>
          </a:p>
          <a:p>
            <a:r>
              <a:rPr lang="en-US"/>
              <a:t>Victims might be working long hours without breaks, be housed in inadequate accommodation, have wages taken from them</a:t>
            </a:r>
          </a:p>
          <a:p>
            <a:r>
              <a:rPr lang="en-US"/>
              <a:t>Traffickers may use psychological tactics to control their victims</a:t>
            </a:r>
          </a:p>
          <a:p>
            <a:r>
              <a:rPr lang="en-US"/>
              <a:t>Victims may have their passports withheld or may be forced to pay their wages into someone else’s bank account</a:t>
            </a:r>
          </a:p>
          <a:p>
            <a:r>
              <a:rPr lang="en-US"/>
              <a:t>Victims might own a debt to their trafficker (because of recruitment costs, travel, accommodation, etc) which is almost impossible to pay off</a:t>
            </a:r>
          </a:p>
          <a:p>
            <a:r>
              <a:rPr lang="en-US"/>
              <a:t/>
            </a:r>
          </a:p>
          <a:p>
            <a:r>
              <a:rPr lang="en-US"/>
              <a:t>It’s important to note that modern slavery exists on a continuum of exploitation – from decent work on one end, to various abuses and labour market infringements through to modern slavery on the other end.</a:t>
            </a:r>
          </a:p>
          <a:p>
            <a:r>
              <a:rPr lang="en-US"/>
              <a:t/>
            </a:r>
          </a:p>
          <a:p>
            <a:r>
              <a:rPr lang="en-US"/>
              <a:t>There are some workers/employees and subcontracted staff that are more vulnerable to exploitation. This could be due to their migration status, homelessness, language barriers, if they have paid recruitments and individuals who lack a social network.</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26.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Modern slavery is an umbrella term that was adopted by the UK Government in 2015 to coordinate the prevention and prosecution of four crimes: slavery, human trafficking, forced labour, and domestic servitude. All incidents of modern slavery include two basic elements (1) the deception or coercion of an individual (2) for the purpose of exploitation. </a:t>
            </a:r>
          </a:p>
          <a:p>
            <a:r>
              <a:rPr lang="en-US"/>
              <a:t/>
            </a:r>
          </a:p>
          <a:p>
            <a:r>
              <a:rPr lang="en-US"/>
              <a:t>Examples of how this can manifest:</a:t>
            </a:r>
          </a:p>
          <a:p>
            <a:r>
              <a:rPr lang="en-US"/>
              <a:t>Victims forced or deceived into working and being controlled by a trafficker who gains financially</a:t>
            </a:r>
          </a:p>
          <a:p>
            <a:r>
              <a:rPr lang="en-US"/>
              <a:t>Victims might be working long hours without breaks, be housed in inadequate accommodation, have wages taken from them</a:t>
            </a:r>
          </a:p>
          <a:p>
            <a:r>
              <a:rPr lang="en-US"/>
              <a:t>Traffickers may use psychological tactics to control their victims</a:t>
            </a:r>
          </a:p>
          <a:p>
            <a:r>
              <a:rPr lang="en-US"/>
              <a:t>Victims may have their passports withheld or may be forced to pay their wages into someone else’s bank account</a:t>
            </a:r>
          </a:p>
          <a:p>
            <a:r>
              <a:rPr lang="en-US"/>
              <a:t>Victims might own a debt to their trafficker (because of recruitment costs, travel, accommodation, etc) which is almost impossible to pay off</a:t>
            </a:r>
          </a:p>
          <a:p>
            <a:r>
              <a:rPr lang="en-US"/>
              <a:t/>
            </a:r>
          </a:p>
          <a:p>
            <a:r>
              <a:rPr lang="en-US"/>
              <a:t>It’s important to note that modern slavery exists on a continuum of exploitation – from decent work on one end, to various abuses and labour market infringements through to modern slavery on the other end.</a:t>
            </a:r>
          </a:p>
          <a:p>
            <a:r>
              <a:rPr lang="en-US"/>
              <a:t/>
            </a:r>
          </a:p>
          <a:p>
            <a:r>
              <a:rPr lang="en-US"/>
              <a:t>There are some workers/employees and subcontracted staff that are more vulnerable to exploitation. This could be due to their migration status, homelessness, language barriers, if they have paid recruitments and individuals who lack a social network.</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27.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Modern slavery is an umbrella term that was adopted by the UK Government in 2015 to coordinate the prevention and prosecution of four crimes: slavery, human trafficking, forced labour, and domestic servitude. All incidents of modern slavery include two basic elements (1) the deception or coercion of an individual (2) for the purpose of exploitation. </a:t>
            </a:r>
          </a:p>
          <a:p>
            <a:r>
              <a:rPr lang="en-US"/>
              <a:t/>
            </a:r>
          </a:p>
          <a:p>
            <a:r>
              <a:rPr lang="en-US"/>
              <a:t>Examples of how this can manifest:</a:t>
            </a:r>
          </a:p>
          <a:p>
            <a:r>
              <a:rPr lang="en-US"/>
              <a:t>Victims forced or deceived into working and being controlled by a trafficker who gains financially</a:t>
            </a:r>
          </a:p>
          <a:p>
            <a:r>
              <a:rPr lang="en-US"/>
              <a:t>Victims might be working long hours without breaks, be housed in inadequate accommodation, have wages taken from them</a:t>
            </a:r>
          </a:p>
          <a:p>
            <a:r>
              <a:rPr lang="en-US"/>
              <a:t>Traffickers may use psychological tactics to control their victims</a:t>
            </a:r>
          </a:p>
          <a:p>
            <a:r>
              <a:rPr lang="en-US"/>
              <a:t>Victims may have their passports withheld or may be forced to pay their wages into someone else’s bank account</a:t>
            </a:r>
          </a:p>
          <a:p>
            <a:r>
              <a:rPr lang="en-US"/>
              <a:t>Victims might own a debt to their trafficker (because of recruitment costs, travel, accommodation, etc) which is almost impossible to pay off</a:t>
            </a:r>
          </a:p>
          <a:p>
            <a:r>
              <a:rPr lang="en-US"/>
              <a:t/>
            </a:r>
          </a:p>
          <a:p>
            <a:r>
              <a:rPr lang="en-US"/>
              <a:t>It’s important to note that modern slavery exists on a continuum of exploitation – from decent work on one end, to various abuses and labour market infringements through to modern slavery on the other end.</a:t>
            </a:r>
          </a:p>
          <a:p>
            <a:r>
              <a:rPr lang="en-US"/>
              <a:t/>
            </a:r>
          </a:p>
          <a:p>
            <a:r>
              <a:rPr lang="en-US"/>
              <a:t>There are some workers/employees and subcontracted staff that are more vulnerable to exploitation. This could be due to their migration status, homelessness, language barriers, if they have paid recruitments and individuals who lack a social network.</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28.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Modern slavery is an umbrella term that was adopted by the UK Government in 2015 to coordinate the prevention and prosecution of four crimes: slavery, human trafficking, forced labour, and domestic servitude. All incidents of modern slavery include two basic elements (1) the deception or coercion of an individual (2) for the purpose of exploitation. </a:t>
            </a:r>
          </a:p>
          <a:p>
            <a:r>
              <a:rPr lang="en-US"/>
              <a:t/>
            </a:r>
          </a:p>
          <a:p>
            <a:r>
              <a:rPr lang="en-US"/>
              <a:t>Examples of how this can manifest:</a:t>
            </a:r>
          </a:p>
          <a:p>
            <a:r>
              <a:rPr lang="en-US"/>
              <a:t>Victims forced or deceived into working and being controlled by a trafficker who gains financially</a:t>
            </a:r>
          </a:p>
          <a:p>
            <a:r>
              <a:rPr lang="en-US"/>
              <a:t>Victims might be working long hours without breaks, be housed in inadequate accommodation, have wages taken from them</a:t>
            </a:r>
          </a:p>
          <a:p>
            <a:r>
              <a:rPr lang="en-US"/>
              <a:t>Traffickers may use psychological tactics to control their victims</a:t>
            </a:r>
          </a:p>
          <a:p>
            <a:r>
              <a:rPr lang="en-US"/>
              <a:t>Victims may have their passports withheld or may be forced to pay their wages into someone else’s bank account</a:t>
            </a:r>
          </a:p>
          <a:p>
            <a:r>
              <a:rPr lang="en-US"/>
              <a:t>Victims might own a debt to their trafficker (because of recruitment costs, travel, accommodation, etc) which is almost impossible to pay off</a:t>
            </a:r>
          </a:p>
          <a:p>
            <a:r>
              <a:rPr lang="en-US"/>
              <a:t/>
            </a:r>
          </a:p>
          <a:p>
            <a:r>
              <a:rPr lang="en-US"/>
              <a:t>It’s important to note that modern slavery exists on a continuum of exploitation – from decent work on one end, to various abuses and labour market infringements through to modern slavery on the other end.</a:t>
            </a:r>
          </a:p>
          <a:p>
            <a:r>
              <a:rPr lang="en-US"/>
              <a:t/>
            </a:r>
          </a:p>
          <a:p>
            <a:r>
              <a:rPr lang="en-US"/>
              <a:t>There are some workers/employees and subcontracted staff that are more vulnerable to exploitation. This could be due to their migration status, homelessness, language barriers, if they have paid recruitments and individuals who lack a social network.</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29.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Modern slavery is an umbrella term that was adopted by the UK Government in 2015 to coordinate the prevention and prosecution of four crimes: slavery, human trafficking, forced labour, and domestic servitude. All incidents of modern slavery include two basic elements (1) the deception or coercion of an individual (2) for the purpose of exploitation. </a:t>
            </a:r>
          </a:p>
          <a:p>
            <a:r>
              <a:rPr lang="en-US"/>
              <a:t/>
            </a:r>
          </a:p>
          <a:p>
            <a:r>
              <a:rPr lang="en-US"/>
              <a:t>Examples of how this can manifest:</a:t>
            </a:r>
          </a:p>
          <a:p>
            <a:r>
              <a:rPr lang="en-US"/>
              <a:t>Victims forced or deceived into working and being controlled by a trafficker who gains financially</a:t>
            </a:r>
          </a:p>
          <a:p>
            <a:r>
              <a:rPr lang="en-US"/>
              <a:t>Victims might be working long hours without breaks, be housed in inadequate accommodation, have wages taken from them</a:t>
            </a:r>
          </a:p>
          <a:p>
            <a:r>
              <a:rPr lang="en-US"/>
              <a:t>Traffickers may use psychological tactics to control their victims</a:t>
            </a:r>
          </a:p>
          <a:p>
            <a:r>
              <a:rPr lang="en-US"/>
              <a:t>Victims may have their passports withheld or may be forced to pay their wages into someone else’s bank account</a:t>
            </a:r>
          </a:p>
          <a:p>
            <a:r>
              <a:rPr lang="en-US"/>
              <a:t>Victims might own a debt to their trafficker (because of recruitment costs, travel, accommodation, etc) which is almost impossible to pay off</a:t>
            </a:r>
          </a:p>
          <a:p>
            <a:r>
              <a:rPr lang="en-US"/>
              <a:t/>
            </a:r>
          </a:p>
          <a:p>
            <a:r>
              <a:rPr lang="en-US"/>
              <a:t>It’s important to note that modern slavery exists on a continuum of exploitation – from decent work on one end, to various abuses and labour market infringements through to modern slavery on the other end.</a:t>
            </a:r>
          </a:p>
          <a:p>
            <a:r>
              <a:rPr lang="en-US"/>
              <a:t/>
            </a:r>
          </a:p>
          <a:p>
            <a:r>
              <a:rPr lang="en-US"/>
              <a:t>There are some workers/employees and subcontracted staff that are more vulnerable to exploitation. This could be due to their migration status, homelessness, language barriers, if they have paid recruitments and individuals who lack a social network.</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3.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Modern slavery is an umbrella term that was adopted by the UK Government in 2015 to coordinate the prevention and prosecution of four crimes: slavery, human trafficking, forced labour, and domestic servitude. All incidents of modern slavery include two basic elements (1) the deception or coercion of an individual (2) for the purpose of exploitation. </a:t>
            </a:r>
          </a:p>
          <a:p>
            <a:r>
              <a:rPr lang="en-US"/>
              <a:t/>
            </a:r>
          </a:p>
          <a:p>
            <a:r>
              <a:rPr lang="en-US"/>
              <a:t>Examples of how this can manifest:</a:t>
            </a:r>
          </a:p>
          <a:p>
            <a:r>
              <a:rPr lang="en-US"/>
              <a:t>Victims forced or deceived into working and being controlled by a trafficker who gains financially</a:t>
            </a:r>
          </a:p>
          <a:p>
            <a:r>
              <a:rPr lang="en-US"/>
              <a:t>Victims might be working long hours without breaks, be housed in inadequate accommodation, have wages taken from them</a:t>
            </a:r>
          </a:p>
          <a:p>
            <a:r>
              <a:rPr lang="en-US"/>
              <a:t>Traffickers may use psychological tactics to control their victims</a:t>
            </a:r>
          </a:p>
          <a:p>
            <a:r>
              <a:rPr lang="en-US"/>
              <a:t>Victims may have their passports withheld or may be forced to pay their wages into someone else’s bank account</a:t>
            </a:r>
          </a:p>
          <a:p>
            <a:r>
              <a:rPr lang="en-US"/>
              <a:t>Victims might own a debt to their trafficker (because of recruitment costs, travel, accommodation, etc) which is almost impossible to pay off</a:t>
            </a:r>
          </a:p>
          <a:p>
            <a:r>
              <a:rPr lang="en-US"/>
              <a:t/>
            </a:r>
          </a:p>
          <a:p>
            <a:r>
              <a:rPr lang="en-US"/>
              <a:t>It’s important to note that modern slavery exists on a continuum of exploitation – from decent work on one end, to various abuses and labour market infringements through to modern slavery on the other end.</a:t>
            </a:r>
          </a:p>
          <a:p>
            <a:r>
              <a:rPr lang="en-US"/>
              <a:t/>
            </a:r>
          </a:p>
          <a:p>
            <a:r>
              <a:rPr lang="en-US"/>
              <a:t>There are some workers/employees and subcontracted staff that are more vulnerable to exploitation. This could be due to their migration status, homelessness, language barriers, if they have paid recruitments and individuals who lack a social network.</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30.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Modern slavery is an umbrella term that was adopted by the UK Government in 2015 to coordinate the prevention and prosecution of four crimes: slavery, human trafficking, forced labour, and domestic servitude. All incidents of modern slavery include two basic elements (1) the deception or coercion of an individual (2) for the purpose of exploitation. </a:t>
            </a:r>
          </a:p>
          <a:p>
            <a:r>
              <a:rPr lang="en-US"/>
              <a:t/>
            </a:r>
          </a:p>
          <a:p>
            <a:r>
              <a:rPr lang="en-US"/>
              <a:t>Examples of how this can manifest:</a:t>
            </a:r>
          </a:p>
          <a:p>
            <a:r>
              <a:rPr lang="en-US"/>
              <a:t>Victims forced or deceived into working and being controlled by a trafficker who gains financially</a:t>
            </a:r>
          </a:p>
          <a:p>
            <a:r>
              <a:rPr lang="en-US"/>
              <a:t>Victims might be working long hours without breaks, be housed in inadequate accommodation, have wages taken from them</a:t>
            </a:r>
          </a:p>
          <a:p>
            <a:r>
              <a:rPr lang="en-US"/>
              <a:t>Traffickers may use psychological tactics to control their victims</a:t>
            </a:r>
          </a:p>
          <a:p>
            <a:r>
              <a:rPr lang="en-US"/>
              <a:t>Victims may have their passports withheld or may be forced to pay their wages into someone else’s bank account</a:t>
            </a:r>
          </a:p>
          <a:p>
            <a:r>
              <a:rPr lang="en-US"/>
              <a:t>Victims might own a debt to their trafficker (because of recruitment costs, travel, accommodation, etc) which is almost impossible to pay off</a:t>
            </a:r>
          </a:p>
          <a:p>
            <a:r>
              <a:rPr lang="en-US"/>
              <a:t/>
            </a:r>
          </a:p>
          <a:p>
            <a:r>
              <a:rPr lang="en-US"/>
              <a:t>It’s important to note that modern slavery exists on a continuum of exploitation – from decent work on one end, to various abuses and labour market infringements through to modern slavery on the other end.</a:t>
            </a:r>
          </a:p>
          <a:p>
            <a:r>
              <a:rPr lang="en-US"/>
              <a:t/>
            </a:r>
          </a:p>
          <a:p>
            <a:r>
              <a:rPr lang="en-US"/>
              <a:t>There are some workers/employees and subcontracted staff that are more vulnerable to exploitation. This could be due to their migration status, homelessness, language barriers, if they have paid recruitments and individuals who lack a social network.</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31.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Modern slavery is an umbrella term that was adopted by the UK Government in 2015 to coordinate the prevention and prosecution of four crimes: slavery, human trafficking, forced labour, and domestic servitude. All incidents of modern slavery include two basic elements (1) the deception or coercion of an individual (2) for the purpose of exploitation. </a:t>
            </a:r>
          </a:p>
          <a:p>
            <a:r>
              <a:rPr lang="en-US"/>
              <a:t/>
            </a:r>
          </a:p>
          <a:p>
            <a:r>
              <a:rPr lang="en-US"/>
              <a:t>Examples of how this can manifest:</a:t>
            </a:r>
          </a:p>
          <a:p>
            <a:r>
              <a:rPr lang="en-US"/>
              <a:t>Victims forced or deceived into working and being controlled by a trafficker who gains financially</a:t>
            </a:r>
          </a:p>
          <a:p>
            <a:r>
              <a:rPr lang="en-US"/>
              <a:t>Victims might be working long hours without breaks, be housed in inadequate accommodation, have wages taken from them</a:t>
            </a:r>
          </a:p>
          <a:p>
            <a:r>
              <a:rPr lang="en-US"/>
              <a:t>Traffickers may use psychological tactics to control their victims</a:t>
            </a:r>
          </a:p>
          <a:p>
            <a:r>
              <a:rPr lang="en-US"/>
              <a:t>Victims may have their passports withheld or may be forced to pay their wages into someone else’s bank account</a:t>
            </a:r>
          </a:p>
          <a:p>
            <a:r>
              <a:rPr lang="en-US"/>
              <a:t>Victims might own a debt to their trafficker (because of recruitment costs, travel, accommodation, etc) which is almost impossible to pay off</a:t>
            </a:r>
          </a:p>
          <a:p>
            <a:r>
              <a:rPr lang="en-US"/>
              <a:t/>
            </a:r>
          </a:p>
          <a:p>
            <a:r>
              <a:rPr lang="en-US"/>
              <a:t>It’s important to note that modern slavery exists on a continuum of exploitation – from decent work on one end, to various abuses and labour market infringements through to modern slavery on the other end.</a:t>
            </a:r>
          </a:p>
          <a:p>
            <a:r>
              <a:rPr lang="en-US"/>
              <a:t/>
            </a:r>
          </a:p>
          <a:p>
            <a:r>
              <a:rPr lang="en-US"/>
              <a:t>There are some workers/employees and subcontracted staff that are more vulnerable to exploitation. This could be due to their migration status, homelessness, language barriers, if they have paid recruitments and individuals who lack a social network.</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32.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Modern slavery is an umbrella term that was adopted by the UK Government in 2015 to coordinate the prevention and prosecution of four crimes: slavery, human trafficking, forced labour, and domestic servitude. All incidents of modern slavery include two basic elements (1) the deception or coercion of an individual (2) for the purpose of exploitation. </a:t>
            </a:r>
          </a:p>
          <a:p>
            <a:r>
              <a:rPr lang="en-US"/>
              <a:t/>
            </a:r>
          </a:p>
          <a:p>
            <a:r>
              <a:rPr lang="en-US"/>
              <a:t>Examples of how this can manifest:</a:t>
            </a:r>
          </a:p>
          <a:p>
            <a:r>
              <a:rPr lang="en-US"/>
              <a:t>Victims forced or deceived into working and being controlled by a trafficker who gains financially</a:t>
            </a:r>
          </a:p>
          <a:p>
            <a:r>
              <a:rPr lang="en-US"/>
              <a:t>Victims might be working long hours without breaks, be housed in inadequate accommodation, have wages taken from them</a:t>
            </a:r>
          </a:p>
          <a:p>
            <a:r>
              <a:rPr lang="en-US"/>
              <a:t>Traffickers may use psychological tactics to control their victims</a:t>
            </a:r>
          </a:p>
          <a:p>
            <a:r>
              <a:rPr lang="en-US"/>
              <a:t>Victims may have their passports withheld or may be forced to pay their wages into someone else’s bank account</a:t>
            </a:r>
          </a:p>
          <a:p>
            <a:r>
              <a:rPr lang="en-US"/>
              <a:t>Victims might own a debt to their trafficker (because of recruitment costs, travel, accommodation, etc) which is almost impossible to pay off</a:t>
            </a:r>
          </a:p>
          <a:p>
            <a:r>
              <a:rPr lang="en-US"/>
              <a:t/>
            </a:r>
          </a:p>
          <a:p>
            <a:r>
              <a:rPr lang="en-US"/>
              <a:t>It’s important to note that modern slavery exists on a continuum of exploitation – from decent work on one end, to various abuses and labour market infringements through to modern slavery on the other end.</a:t>
            </a:r>
          </a:p>
          <a:p>
            <a:r>
              <a:rPr lang="en-US"/>
              <a:t/>
            </a:r>
          </a:p>
          <a:p>
            <a:r>
              <a:rPr lang="en-US"/>
              <a:t>There are some workers/employees and subcontracted staff that are more vulnerable to exploitation. This could be due to their migration status, homelessness, language barriers, if they have paid recruitments and individuals who lack a social network.</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33.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Modern slavery is an umbrella term that was adopted by the UK Government in 2015 to coordinate the prevention and prosecution of four crimes: slavery, human trafficking, forced labour, and domestic servitude. All incidents of modern slavery include two basic elements (1) the deception or coercion of an individual (2) for the purpose of exploitation. </a:t>
            </a:r>
          </a:p>
          <a:p>
            <a:r>
              <a:rPr lang="en-US"/>
              <a:t/>
            </a:r>
          </a:p>
          <a:p>
            <a:r>
              <a:rPr lang="en-US"/>
              <a:t>Examples of how this can manifest:</a:t>
            </a:r>
          </a:p>
          <a:p>
            <a:r>
              <a:rPr lang="en-US"/>
              <a:t>Victims forced or deceived into working and being controlled by a trafficker who gains financially</a:t>
            </a:r>
          </a:p>
          <a:p>
            <a:r>
              <a:rPr lang="en-US"/>
              <a:t>Victims might be working long hours without breaks, be housed in inadequate accommodation, have wages taken from them</a:t>
            </a:r>
          </a:p>
          <a:p>
            <a:r>
              <a:rPr lang="en-US"/>
              <a:t>Traffickers may use psychological tactics to control their victims</a:t>
            </a:r>
          </a:p>
          <a:p>
            <a:r>
              <a:rPr lang="en-US"/>
              <a:t>Victims may have their passports withheld or may be forced to pay their wages into someone else’s bank account</a:t>
            </a:r>
          </a:p>
          <a:p>
            <a:r>
              <a:rPr lang="en-US"/>
              <a:t>Victims might own a debt to their trafficker (because of recruitment costs, travel, accommodation, etc) which is almost impossible to pay off</a:t>
            </a:r>
          </a:p>
          <a:p>
            <a:r>
              <a:rPr lang="en-US"/>
              <a:t/>
            </a:r>
          </a:p>
          <a:p>
            <a:r>
              <a:rPr lang="en-US"/>
              <a:t>It’s important to note that modern slavery exists on a continuum of exploitation – from decent work on one end, to various abuses and labour market infringements through to modern slavery on the other end.</a:t>
            </a:r>
          </a:p>
          <a:p>
            <a:r>
              <a:rPr lang="en-US"/>
              <a:t/>
            </a:r>
          </a:p>
          <a:p>
            <a:r>
              <a:rPr lang="en-US"/>
              <a:t>There are some workers/employees and subcontracted staff that are more vulnerable to exploitation. This could be due to their migration status, homelessness, language barriers, if they have paid recruitments and individuals who lack a social network.</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34.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Modern slavery is an umbrella term that was adopted by the UK Government in 2015 to coordinate the prevention and prosecution of four crimes: slavery, human trafficking, forced labour, and domestic servitude. All incidents of modern slavery include two basic elements (1) the deception or coercion of an individual (2) for the purpose of exploitation. </a:t>
            </a:r>
          </a:p>
          <a:p>
            <a:r>
              <a:rPr lang="en-US"/>
              <a:t/>
            </a:r>
          </a:p>
          <a:p>
            <a:r>
              <a:rPr lang="en-US"/>
              <a:t>Examples of how this can manifest:</a:t>
            </a:r>
          </a:p>
          <a:p>
            <a:r>
              <a:rPr lang="en-US"/>
              <a:t>Victims forced or deceived into working and being controlled by a trafficker who gains financially</a:t>
            </a:r>
          </a:p>
          <a:p>
            <a:r>
              <a:rPr lang="en-US"/>
              <a:t>Victims might be working long hours without breaks, be housed in inadequate accommodation, have wages taken from them</a:t>
            </a:r>
          </a:p>
          <a:p>
            <a:r>
              <a:rPr lang="en-US"/>
              <a:t>Traffickers may use psychological tactics to control their victims</a:t>
            </a:r>
          </a:p>
          <a:p>
            <a:r>
              <a:rPr lang="en-US"/>
              <a:t>Victims may have their passports withheld or may be forced to pay their wages into someone else’s bank account</a:t>
            </a:r>
          </a:p>
          <a:p>
            <a:r>
              <a:rPr lang="en-US"/>
              <a:t>Victims might own a debt to their trafficker (because of recruitment costs, travel, accommodation, etc) which is almost impossible to pay off</a:t>
            </a:r>
          </a:p>
          <a:p>
            <a:r>
              <a:rPr lang="en-US"/>
              <a:t/>
            </a:r>
          </a:p>
          <a:p>
            <a:r>
              <a:rPr lang="en-US"/>
              <a:t>It’s important to note that modern slavery exists on a continuum of exploitation – from decent work on one end, to various abuses and labour market infringements through to modern slavery on the other end.</a:t>
            </a:r>
          </a:p>
          <a:p>
            <a:r>
              <a:rPr lang="en-US"/>
              <a:t/>
            </a:r>
          </a:p>
          <a:p>
            <a:r>
              <a:rPr lang="en-US"/>
              <a:t>There are some workers/employees and subcontracted staff that are more vulnerable to exploitation. This could be due to their migration status, homelessness, language barriers, if they have paid recruitments and individuals who lack a social network.</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35.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Modern slavery is an umbrella term that was adopted by the UK Government in 2015 to coordinate the prevention and prosecution of four crimes: slavery, human trafficking, forced labour, and domestic servitude. All incidents of modern slavery include two basic elements (1) the deception or coercion of an individual (2) for the purpose of exploitation. </a:t>
            </a:r>
          </a:p>
          <a:p>
            <a:r>
              <a:rPr lang="en-US"/>
              <a:t/>
            </a:r>
          </a:p>
          <a:p>
            <a:r>
              <a:rPr lang="en-US"/>
              <a:t>Examples of how this can manifest:</a:t>
            </a:r>
          </a:p>
          <a:p>
            <a:r>
              <a:rPr lang="en-US"/>
              <a:t>Victims forced or deceived into working and being controlled by a trafficker who gains financially</a:t>
            </a:r>
          </a:p>
          <a:p>
            <a:r>
              <a:rPr lang="en-US"/>
              <a:t>Victims might be working long hours without breaks, be housed in inadequate accommodation, have wages taken from them</a:t>
            </a:r>
          </a:p>
          <a:p>
            <a:r>
              <a:rPr lang="en-US"/>
              <a:t>Traffickers may use psychological tactics to control their victims</a:t>
            </a:r>
          </a:p>
          <a:p>
            <a:r>
              <a:rPr lang="en-US"/>
              <a:t>Victims may have their passports withheld or may be forced to pay their wages into someone else’s bank account</a:t>
            </a:r>
          </a:p>
          <a:p>
            <a:r>
              <a:rPr lang="en-US"/>
              <a:t>Victims might own a debt to their trafficker (because of recruitment costs, travel, accommodation, etc) which is almost impossible to pay off</a:t>
            </a:r>
          </a:p>
          <a:p>
            <a:r>
              <a:rPr lang="en-US"/>
              <a:t/>
            </a:r>
          </a:p>
          <a:p>
            <a:r>
              <a:rPr lang="en-US"/>
              <a:t>It’s important to note that modern slavery exists on a continuum of exploitation – from decent work on one end, to various abuses and labour market infringements through to modern slavery on the other end.</a:t>
            </a:r>
          </a:p>
          <a:p>
            <a:r>
              <a:rPr lang="en-US"/>
              <a:t/>
            </a:r>
          </a:p>
          <a:p>
            <a:r>
              <a:rPr lang="en-US"/>
              <a:t>There are some workers/employees and subcontracted staff that are more vulnerable to exploitation. This could be due to their migration status, homelessness, language barriers, if they have paid recruitments and individuals who lack a social network.</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36.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Modern slavery is an umbrella term that was adopted by the UK Government in 2015 to coordinate the prevention and prosecution of four crimes: slavery, human trafficking, forced labour, and domestic servitude. All incidents of modern slavery include two basic elements (1) the deception or coercion of an individual (2) for the purpose of exploitation. </a:t>
            </a:r>
          </a:p>
          <a:p>
            <a:r>
              <a:rPr lang="en-US"/>
              <a:t/>
            </a:r>
          </a:p>
          <a:p>
            <a:r>
              <a:rPr lang="en-US"/>
              <a:t>Examples of how this can manifest:</a:t>
            </a:r>
          </a:p>
          <a:p>
            <a:r>
              <a:rPr lang="en-US"/>
              <a:t>Victims forced or deceived into working and being controlled by a trafficker who gains financially</a:t>
            </a:r>
          </a:p>
          <a:p>
            <a:r>
              <a:rPr lang="en-US"/>
              <a:t>Victims might be working long hours without breaks, be housed in inadequate accommodation, have wages taken from them</a:t>
            </a:r>
          </a:p>
          <a:p>
            <a:r>
              <a:rPr lang="en-US"/>
              <a:t>Traffickers may use psychological tactics to control their victims</a:t>
            </a:r>
          </a:p>
          <a:p>
            <a:r>
              <a:rPr lang="en-US"/>
              <a:t>Victims may have their passports withheld or may be forced to pay their wages into someone else’s bank account</a:t>
            </a:r>
          </a:p>
          <a:p>
            <a:r>
              <a:rPr lang="en-US"/>
              <a:t>Victims might own a debt to their trafficker (because of recruitment costs, travel, accommodation, etc) which is almost impossible to pay off</a:t>
            </a:r>
          </a:p>
          <a:p>
            <a:r>
              <a:rPr lang="en-US"/>
              <a:t/>
            </a:r>
          </a:p>
          <a:p>
            <a:r>
              <a:rPr lang="en-US"/>
              <a:t>It’s important to note that modern slavery exists on a continuum of exploitation – from decent work on one end, to various abuses and labour market infringements through to modern slavery on the other end.</a:t>
            </a:r>
          </a:p>
          <a:p>
            <a:r>
              <a:rPr lang="en-US"/>
              <a:t/>
            </a:r>
          </a:p>
          <a:p>
            <a:r>
              <a:rPr lang="en-US"/>
              <a:t>There are some workers/employees and subcontracted staff that are more vulnerable to exploitation. This could be due to their migration status, homelessness, language barriers, if they have paid recruitments and individuals who lack a social network.</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37.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Modern slavery is an umbrella term that was adopted by the UK Government in 2015 to coordinate the prevention and prosecution of four crimes: slavery, human trafficking, forced labour, and domestic servitude. All incidents of modern slavery include two basic elements (1) the deception or coercion of an individual (2) for the purpose of exploitation. </a:t>
            </a:r>
          </a:p>
          <a:p>
            <a:r>
              <a:rPr lang="en-US"/>
              <a:t/>
            </a:r>
          </a:p>
          <a:p>
            <a:r>
              <a:rPr lang="en-US"/>
              <a:t>Examples of how this can manifest:</a:t>
            </a:r>
          </a:p>
          <a:p>
            <a:r>
              <a:rPr lang="en-US"/>
              <a:t>Victims forced or deceived into working and being controlled by a trafficker who gains financially</a:t>
            </a:r>
          </a:p>
          <a:p>
            <a:r>
              <a:rPr lang="en-US"/>
              <a:t>Victims might be working long hours without breaks, be housed in inadequate accommodation, have wages taken from them</a:t>
            </a:r>
          </a:p>
          <a:p>
            <a:r>
              <a:rPr lang="en-US"/>
              <a:t>Traffickers may use psychological tactics to control their victims</a:t>
            </a:r>
          </a:p>
          <a:p>
            <a:r>
              <a:rPr lang="en-US"/>
              <a:t>Victims may have their passports withheld or may be forced to pay their wages into someone else’s bank account</a:t>
            </a:r>
          </a:p>
          <a:p>
            <a:r>
              <a:rPr lang="en-US"/>
              <a:t>Victims might own a debt to their trafficker (because of recruitment costs, travel, accommodation, etc) which is almost impossible to pay off</a:t>
            </a:r>
          </a:p>
          <a:p>
            <a:r>
              <a:rPr lang="en-US"/>
              <a:t/>
            </a:r>
          </a:p>
          <a:p>
            <a:r>
              <a:rPr lang="en-US"/>
              <a:t>It’s important to note that modern slavery exists on a continuum of exploitation – from decent work on one end, to various abuses and labour market infringements through to modern slavery on the other end.</a:t>
            </a:r>
          </a:p>
          <a:p>
            <a:r>
              <a:rPr lang="en-US"/>
              <a:t/>
            </a:r>
          </a:p>
          <a:p>
            <a:r>
              <a:rPr lang="en-US"/>
              <a:t>There are some workers/employees and subcontracted staff that are more vulnerable to exploitation. This could be due to their migration status, homelessness, language barriers, if they have paid recruitments and individuals who lack a social network.</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38.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Modern slavery is an umbrella term that was adopted by the UK Government in 2015 to coordinate the prevention and prosecution of four crimes: slavery, human trafficking, forced labour, and domestic servitude. All incidents of modern slavery include two basic elements (1) the deception or coercion of an individual (2) for the purpose of exploitation. </a:t>
            </a:r>
          </a:p>
          <a:p>
            <a:r>
              <a:rPr lang="en-US"/>
              <a:t/>
            </a:r>
          </a:p>
          <a:p>
            <a:r>
              <a:rPr lang="en-US"/>
              <a:t>Examples of how this can manifest:</a:t>
            </a:r>
          </a:p>
          <a:p>
            <a:r>
              <a:rPr lang="en-US"/>
              <a:t>Victims forced or deceived into working and being controlled by a trafficker who gains financially</a:t>
            </a:r>
          </a:p>
          <a:p>
            <a:r>
              <a:rPr lang="en-US"/>
              <a:t>Victims might be working long hours without breaks, be housed in inadequate accommodation, have wages taken from them</a:t>
            </a:r>
          </a:p>
          <a:p>
            <a:r>
              <a:rPr lang="en-US"/>
              <a:t>Traffickers may use psychological tactics to control their victims</a:t>
            </a:r>
          </a:p>
          <a:p>
            <a:r>
              <a:rPr lang="en-US"/>
              <a:t>Victims may have their passports withheld or may be forced to pay their wages into someone else’s bank account</a:t>
            </a:r>
          </a:p>
          <a:p>
            <a:r>
              <a:rPr lang="en-US"/>
              <a:t>Victims might own a debt to their trafficker (because of recruitment costs, travel, accommodation, etc) which is almost impossible to pay off</a:t>
            </a:r>
          </a:p>
          <a:p>
            <a:r>
              <a:rPr lang="en-US"/>
              <a:t/>
            </a:r>
          </a:p>
          <a:p>
            <a:r>
              <a:rPr lang="en-US"/>
              <a:t>It’s important to note that modern slavery exists on a continuum of exploitation – from decent work on one end, to various abuses and labour market infringements through to modern slavery on the other end.</a:t>
            </a:r>
          </a:p>
          <a:p>
            <a:r>
              <a:rPr lang="en-US"/>
              <a:t/>
            </a:r>
          </a:p>
          <a:p>
            <a:r>
              <a:rPr lang="en-US"/>
              <a:t>There are some workers/employees and subcontracted staff that are more vulnerable to exploitation. This could be due to their migration status, homelessness, language barriers, if they have paid recruitments and individuals who lack a social network.</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39.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Modern slavery is an umbrella term that was adopted by the UK Government in 2015 to coordinate the prevention and prosecution of four crimes: slavery, human trafficking, forced labour, and domestic servitude. All incidents of modern slavery include two basic elements (1) the deception or coercion of an individual (2) for the purpose of exploitation. </a:t>
            </a:r>
          </a:p>
          <a:p>
            <a:r>
              <a:rPr lang="en-US"/>
              <a:t/>
            </a:r>
          </a:p>
          <a:p>
            <a:r>
              <a:rPr lang="en-US"/>
              <a:t>Examples of how this can manifest:</a:t>
            </a:r>
          </a:p>
          <a:p>
            <a:r>
              <a:rPr lang="en-US"/>
              <a:t>Victims forced or deceived into working and being controlled by a trafficker who gains financially</a:t>
            </a:r>
          </a:p>
          <a:p>
            <a:r>
              <a:rPr lang="en-US"/>
              <a:t>Victims might be working long hours without breaks, be housed in inadequate accommodation, have wages taken from them</a:t>
            </a:r>
          </a:p>
          <a:p>
            <a:r>
              <a:rPr lang="en-US"/>
              <a:t>Traffickers may use psychological tactics to control their victims</a:t>
            </a:r>
          </a:p>
          <a:p>
            <a:r>
              <a:rPr lang="en-US"/>
              <a:t>Victims may have their passports withheld or may be forced to pay their wages into someone else’s bank account</a:t>
            </a:r>
          </a:p>
          <a:p>
            <a:r>
              <a:rPr lang="en-US"/>
              <a:t>Victims might own a debt to their trafficker (because of recruitment costs, travel, accommodation, etc) which is almost impossible to pay off</a:t>
            </a:r>
          </a:p>
          <a:p>
            <a:r>
              <a:rPr lang="en-US"/>
              <a:t/>
            </a:r>
          </a:p>
          <a:p>
            <a:r>
              <a:rPr lang="en-US"/>
              <a:t>It’s important to note that modern slavery exists on a continuum of exploitation – from decent work on one end, to various abuses and labour market infringements through to modern slavery on the other end.</a:t>
            </a:r>
          </a:p>
          <a:p>
            <a:r>
              <a:rPr lang="en-US"/>
              <a:t/>
            </a:r>
          </a:p>
          <a:p>
            <a:r>
              <a:rPr lang="en-US"/>
              <a:t>There are some workers/employees and subcontracted staff that are more vulnerable to exploitation. This could be due to their migration status, homelessness, language barriers, if they have paid recruitments and individuals who lack a social network.</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4.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Modern slavery is an umbrella term that was adopted by the UK Government in 2015 to coordinate the prevention and prosecution of four crimes: slavery, human trafficking, forced labour, and domestic servitude. All incidents of modern slavery include two basic elements (1) the deception or coercion of an individual (2) for the purpose of exploitation. </a:t>
            </a:r>
          </a:p>
          <a:p>
            <a:r>
              <a:rPr lang="en-US"/>
              <a:t/>
            </a:r>
          </a:p>
          <a:p>
            <a:r>
              <a:rPr lang="en-US"/>
              <a:t>Examples of how this can manifest:</a:t>
            </a:r>
          </a:p>
          <a:p>
            <a:r>
              <a:rPr lang="en-US"/>
              <a:t>Victims forced or deceived into working and being controlled by a trafficker who gains financially</a:t>
            </a:r>
          </a:p>
          <a:p>
            <a:r>
              <a:rPr lang="en-US"/>
              <a:t>Victims might be working long hours without breaks, be housed in inadequate accommodation, have wages taken from them</a:t>
            </a:r>
          </a:p>
          <a:p>
            <a:r>
              <a:rPr lang="en-US"/>
              <a:t>Traffickers may use psychological tactics to control their victims</a:t>
            </a:r>
          </a:p>
          <a:p>
            <a:r>
              <a:rPr lang="en-US"/>
              <a:t>Victims may have their passports withheld or may be forced to pay their wages into someone else’s bank account</a:t>
            </a:r>
          </a:p>
          <a:p>
            <a:r>
              <a:rPr lang="en-US"/>
              <a:t>Victims might own a debt to their trafficker (because of recruitment costs, travel, accommodation, etc) which is almost impossible to pay off</a:t>
            </a:r>
          </a:p>
          <a:p>
            <a:r>
              <a:rPr lang="en-US"/>
              <a:t/>
            </a:r>
          </a:p>
          <a:p>
            <a:r>
              <a:rPr lang="en-US"/>
              <a:t>It’s important to note that modern slavery exists on a continuum of exploitation – from decent work on one end, to various abuses and labour market infringements through to modern slavery on the other end.</a:t>
            </a:r>
          </a:p>
          <a:p>
            <a:r>
              <a:rPr lang="en-US"/>
              <a:t/>
            </a:r>
          </a:p>
          <a:p>
            <a:r>
              <a:rPr lang="en-US"/>
              <a:t>There are some workers/employees and subcontracted staff that are more vulnerable to exploitation. This could be due to their migration status, homelessness, language barriers, if they have paid recruitments and individuals who lack a social network.</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40.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Modern slavery is an umbrella term that was adopted by the UK Government in 2015 to coordinate the prevention and prosecution of four crimes: slavery, human trafficking, forced labour, and domestic servitude. All incidents of modern slavery include two basic elements (1) the deception or coercion of an individual (2) for the purpose of exploitation. </a:t>
            </a:r>
          </a:p>
          <a:p>
            <a:r>
              <a:rPr lang="en-US"/>
              <a:t/>
            </a:r>
          </a:p>
          <a:p>
            <a:r>
              <a:rPr lang="en-US"/>
              <a:t>Examples of how this can manifest:</a:t>
            </a:r>
          </a:p>
          <a:p>
            <a:r>
              <a:rPr lang="en-US"/>
              <a:t>Victims forced or deceived into working and being controlled by a trafficker who gains financially</a:t>
            </a:r>
          </a:p>
          <a:p>
            <a:r>
              <a:rPr lang="en-US"/>
              <a:t>Victims might be working long hours without breaks, be housed in inadequate accommodation, have wages taken from them</a:t>
            </a:r>
          </a:p>
          <a:p>
            <a:r>
              <a:rPr lang="en-US"/>
              <a:t>Traffickers may use psychological tactics to control their victims</a:t>
            </a:r>
          </a:p>
          <a:p>
            <a:r>
              <a:rPr lang="en-US"/>
              <a:t>Victims may have their passports withheld or may be forced to pay their wages into someone else’s bank account</a:t>
            </a:r>
          </a:p>
          <a:p>
            <a:r>
              <a:rPr lang="en-US"/>
              <a:t>Victims might own a debt to their trafficker (because of recruitment costs, travel, accommodation, etc) which is almost impossible to pay off</a:t>
            </a:r>
          </a:p>
          <a:p>
            <a:r>
              <a:rPr lang="en-US"/>
              <a:t/>
            </a:r>
          </a:p>
          <a:p>
            <a:r>
              <a:rPr lang="en-US"/>
              <a:t>It’s important to note that modern slavery exists on a continuum of exploitation – from decent work on one end, to various abuses and labour market infringements through to modern slavery on the other end.</a:t>
            </a:r>
          </a:p>
          <a:p>
            <a:r>
              <a:rPr lang="en-US"/>
              <a:t/>
            </a:r>
          </a:p>
          <a:p>
            <a:r>
              <a:rPr lang="en-US"/>
              <a:t>There are some workers/employees and subcontracted staff that are more vulnerable to exploitation. This could be due to their migration status, homelessness, language barriers, if they have paid recruitments and individuals who lack a social network.</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41.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Modern slavery is an umbrella term that was adopted by the UK Government in 2015 to coordinate the prevention and prosecution of four crimes: slavery, human trafficking, forced labour, and domestic servitude. All incidents of modern slavery include two basic elements (1) the deception or coercion of an individual (2) for the purpose of exploitation. </a:t>
            </a:r>
          </a:p>
          <a:p>
            <a:r>
              <a:rPr lang="en-US"/>
              <a:t/>
            </a:r>
          </a:p>
          <a:p>
            <a:r>
              <a:rPr lang="en-US"/>
              <a:t>Examples of how this can manifest:</a:t>
            </a:r>
          </a:p>
          <a:p>
            <a:r>
              <a:rPr lang="en-US"/>
              <a:t>Victims forced or deceived into working and being controlled by a trafficker who gains financially</a:t>
            </a:r>
          </a:p>
          <a:p>
            <a:r>
              <a:rPr lang="en-US"/>
              <a:t>Victims might be working long hours without breaks, be housed in inadequate accommodation, have wages taken from them</a:t>
            </a:r>
          </a:p>
          <a:p>
            <a:r>
              <a:rPr lang="en-US"/>
              <a:t>Traffickers may use psychological tactics to control their victims</a:t>
            </a:r>
          </a:p>
          <a:p>
            <a:r>
              <a:rPr lang="en-US"/>
              <a:t>Victims may have their passports withheld or may be forced to pay their wages into someone else’s bank account</a:t>
            </a:r>
          </a:p>
          <a:p>
            <a:r>
              <a:rPr lang="en-US"/>
              <a:t>Victims might own a debt to their trafficker (because of recruitment costs, travel, accommodation, etc) which is almost impossible to pay off</a:t>
            </a:r>
          </a:p>
          <a:p>
            <a:r>
              <a:rPr lang="en-US"/>
              <a:t/>
            </a:r>
          </a:p>
          <a:p>
            <a:r>
              <a:rPr lang="en-US"/>
              <a:t>It’s important to note that modern slavery exists on a continuum of exploitation – from decent work on one end, to various abuses and labour market infringements through to modern slavery on the other end.</a:t>
            </a:r>
          </a:p>
          <a:p>
            <a:r>
              <a:rPr lang="en-US"/>
              <a:t/>
            </a:r>
          </a:p>
          <a:p>
            <a:r>
              <a:rPr lang="en-US"/>
              <a:t>There are some workers/employees and subcontracted staff that are more vulnerable to exploitation. This could be due to their migration status, homelessness, language barriers, if they have paid recruitments and individuals who lack a social network.</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42.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Modern slavery is an umbrella term that was adopted by the UK Government in 2015 to coordinate the prevention and prosecution of four crimes: slavery, human trafficking, forced labour, and domestic servitude. All incidents of modern slavery include two basic elements (1) the deception or coercion of an individual (2) for the purpose of exploitation. </a:t>
            </a:r>
          </a:p>
          <a:p>
            <a:r>
              <a:rPr lang="en-US"/>
              <a:t/>
            </a:r>
          </a:p>
          <a:p>
            <a:r>
              <a:rPr lang="en-US"/>
              <a:t>Examples of how this can manifest:</a:t>
            </a:r>
          </a:p>
          <a:p>
            <a:r>
              <a:rPr lang="en-US"/>
              <a:t>Victims forced or deceived into working and being controlled by a trafficker who gains financially</a:t>
            </a:r>
          </a:p>
          <a:p>
            <a:r>
              <a:rPr lang="en-US"/>
              <a:t>Victims might be working long hours without breaks, be housed in inadequate accommodation, have wages taken from them</a:t>
            </a:r>
          </a:p>
          <a:p>
            <a:r>
              <a:rPr lang="en-US"/>
              <a:t>Traffickers may use psychological tactics to control their victims</a:t>
            </a:r>
          </a:p>
          <a:p>
            <a:r>
              <a:rPr lang="en-US"/>
              <a:t>Victims may have their passports withheld or may be forced to pay their wages into someone else’s bank account</a:t>
            </a:r>
          </a:p>
          <a:p>
            <a:r>
              <a:rPr lang="en-US"/>
              <a:t>Victims might own a debt to their trafficker (because of recruitment costs, travel, accommodation, etc) which is almost impossible to pay off</a:t>
            </a:r>
          </a:p>
          <a:p>
            <a:r>
              <a:rPr lang="en-US"/>
              <a:t/>
            </a:r>
          </a:p>
          <a:p>
            <a:r>
              <a:rPr lang="en-US"/>
              <a:t>It’s important to note that modern slavery exists on a continuum of exploitation – from decent work on one end, to various abuses and labour market infringements through to modern slavery on the other end.</a:t>
            </a:r>
          </a:p>
          <a:p>
            <a:r>
              <a:rPr lang="en-US"/>
              <a:t/>
            </a:r>
          </a:p>
          <a:p>
            <a:r>
              <a:rPr lang="en-US"/>
              <a:t>There are some workers/employees and subcontracted staff that are more vulnerable to exploitation. This could be due to their migration status, homelessness, language barriers, if they have paid recruitments and individuals who lack a social network.</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43.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Modern slavery is an umbrella term that was adopted by the UK Government in 2015 to coordinate the prevention and prosecution of four crimes: slavery, human trafficking, forced labour, and domestic servitude. All incidents of modern slavery include two basic elements (1) the deception or coercion of an individual (2) for the purpose of exploitation. </a:t>
            </a:r>
          </a:p>
          <a:p>
            <a:r>
              <a:rPr lang="en-US"/>
              <a:t/>
            </a:r>
          </a:p>
          <a:p>
            <a:r>
              <a:rPr lang="en-US"/>
              <a:t>Examples of how this can manifest:</a:t>
            </a:r>
          </a:p>
          <a:p>
            <a:r>
              <a:rPr lang="en-US"/>
              <a:t>Victims forced or deceived into working and being controlled by a trafficker who gains financially</a:t>
            </a:r>
          </a:p>
          <a:p>
            <a:r>
              <a:rPr lang="en-US"/>
              <a:t>Victims might be working long hours without breaks, be housed in inadequate accommodation, have wages taken from them</a:t>
            </a:r>
          </a:p>
          <a:p>
            <a:r>
              <a:rPr lang="en-US"/>
              <a:t>Traffickers may use psychological tactics to control their victims</a:t>
            </a:r>
          </a:p>
          <a:p>
            <a:r>
              <a:rPr lang="en-US"/>
              <a:t>Victims may have their passports withheld or may be forced to pay their wages into someone else’s bank account</a:t>
            </a:r>
          </a:p>
          <a:p>
            <a:r>
              <a:rPr lang="en-US"/>
              <a:t>Victims might own a debt to their trafficker (because of recruitment costs, travel, accommodation, etc) which is almost impossible to pay off</a:t>
            </a:r>
          </a:p>
          <a:p>
            <a:r>
              <a:rPr lang="en-US"/>
              <a:t/>
            </a:r>
          </a:p>
          <a:p>
            <a:r>
              <a:rPr lang="en-US"/>
              <a:t>It’s important to note that modern slavery exists on a continuum of exploitation – from decent work on one end, to various abuses and labour market infringements through to modern slavery on the other end.</a:t>
            </a:r>
          </a:p>
          <a:p>
            <a:r>
              <a:rPr lang="en-US"/>
              <a:t/>
            </a:r>
          </a:p>
          <a:p>
            <a:r>
              <a:rPr lang="en-US"/>
              <a:t>There are some workers/employees and subcontracted staff that are more vulnerable to exploitation. This could be due to their migration status, homelessness, language barriers, if they have paid recruitments and individuals who lack a social network.</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5.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Modern slavery is an umbrella term that was adopted by the UK Government in 2015 to coordinate the prevention and prosecution of four crimes: slavery, human trafficking, forced labour, and domestic servitude. All incidents of modern slavery include two basic elements (1) the deception or coercion of an individual (2) for the purpose of exploitation. </a:t>
            </a:r>
          </a:p>
          <a:p>
            <a:r>
              <a:rPr lang="en-US"/>
              <a:t/>
            </a:r>
          </a:p>
          <a:p>
            <a:r>
              <a:rPr lang="en-US"/>
              <a:t>Examples of how this can manifest:</a:t>
            </a:r>
          </a:p>
          <a:p>
            <a:r>
              <a:rPr lang="en-US"/>
              <a:t>Victims forced or deceived into working and being controlled by a trafficker who gains financially</a:t>
            </a:r>
          </a:p>
          <a:p>
            <a:r>
              <a:rPr lang="en-US"/>
              <a:t>Victims might be working long hours without breaks, be housed in inadequate accommodation, have wages taken from them</a:t>
            </a:r>
          </a:p>
          <a:p>
            <a:r>
              <a:rPr lang="en-US"/>
              <a:t>Traffickers may use psychological tactics to control their victims</a:t>
            </a:r>
          </a:p>
          <a:p>
            <a:r>
              <a:rPr lang="en-US"/>
              <a:t>Victims may have their passports withheld or may be forced to pay their wages into someone else’s bank account</a:t>
            </a:r>
          </a:p>
          <a:p>
            <a:r>
              <a:rPr lang="en-US"/>
              <a:t>Victims might own a debt to their trafficker (because of recruitment costs, travel, accommodation, etc) which is almost impossible to pay off</a:t>
            </a:r>
          </a:p>
          <a:p>
            <a:r>
              <a:rPr lang="en-US"/>
              <a:t/>
            </a:r>
          </a:p>
          <a:p>
            <a:r>
              <a:rPr lang="en-US"/>
              <a:t>It’s important to note that modern slavery exists on a continuum of exploitation – from decent work on one end, to various abuses and labour market infringements through to modern slavery on the other end.</a:t>
            </a:r>
          </a:p>
          <a:p>
            <a:r>
              <a:rPr lang="en-US"/>
              <a:t/>
            </a:r>
          </a:p>
          <a:p>
            <a:r>
              <a:rPr lang="en-US"/>
              <a:t>There are some workers/employees and subcontracted staff that are more vulnerable to exploitation. This could be due to their migration status, homelessness, language barriers, if they have paid recruitments and individuals who lack a social network.</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6.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Modern slavery is an umbrella term that was adopted by the UK Government in 2015 to coordinate the prevention and prosecution of four crimes: slavery, human trafficking, forced labour, and domestic servitude. All incidents of modern slavery include two basic elements (1) the deception or coercion of an individual (2) for the purpose of exploitation. </a:t>
            </a:r>
          </a:p>
          <a:p>
            <a:r>
              <a:rPr lang="en-US"/>
              <a:t/>
            </a:r>
          </a:p>
          <a:p>
            <a:r>
              <a:rPr lang="en-US"/>
              <a:t>Examples of how this can manifest:</a:t>
            </a:r>
          </a:p>
          <a:p>
            <a:r>
              <a:rPr lang="en-US"/>
              <a:t>Victims forced or deceived into working and being controlled by a trafficker who gains financially</a:t>
            </a:r>
          </a:p>
          <a:p>
            <a:r>
              <a:rPr lang="en-US"/>
              <a:t>Victims might be working long hours without breaks, be housed in inadequate accommodation, have wages taken from them</a:t>
            </a:r>
          </a:p>
          <a:p>
            <a:r>
              <a:rPr lang="en-US"/>
              <a:t>Traffickers may use psychological tactics to control their victims</a:t>
            </a:r>
          </a:p>
          <a:p>
            <a:r>
              <a:rPr lang="en-US"/>
              <a:t>Victims may have their passports withheld or may be forced to pay their wages into someone else’s bank account</a:t>
            </a:r>
          </a:p>
          <a:p>
            <a:r>
              <a:rPr lang="en-US"/>
              <a:t>Victims might own a debt to their trafficker (because of recruitment costs, travel, accommodation, etc) which is almost impossible to pay off</a:t>
            </a:r>
          </a:p>
          <a:p>
            <a:r>
              <a:rPr lang="en-US"/>
              <a:t/>
            </a:r>
          </a:p>
          <a:p>
            <a:r>
              <a:rPr lang="en-US"/>
              <a:t>It’s important to note that modern slavery exists on a continuum of exploitation – from decent work on one end, to various abuses and labour market infringements through to modern slavery on the other end.</a:t>
            </a:r>
          </a:p>
          <a:p>
            <a:r>
              <a:rPr lang="en-US"/>
              <a:t/>
            </a:r>
          </a:p>
          <a:p>
            <a:r>
              <a:rPr lang="en-US"/>
              <a:t>There are some workers/employees and subcontracted staff that are more vulnerable to exploitation. This could be due to their migration status, homelessness, language barriers, if they have paid recruitments and individuals who lack a social network.</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7.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Modern slavery is an umbrella term that was adopted by the UK Government in 2015 to coordinate the prevention and prosecution of four crimes: slavery, human trafficking, forced labour, and domestic servitude. All incidents of modern slavery include two basic elements (1) the deception or coercion of an individual (2) for the purpose of exploitation. </a:t>
            </a:r>
          </a:p>
          <a:p>
            <a:r>
              <a:rPr lang="en-US"/>
              <a:t/>
            </a:r>
          </a:p>
          <a:p>
            <a:r>
              <a:rPr lang="en-US"/>
              <a:t>Examples of how this can manifest:</a:t>
            </a:r>
          </a:p>
          <a:p>
            <a:r>
              <a:rPr lang="en-US"/>
              <a:t>Victims forced or deceived into working and being controlled by a trafficker who gains financially</a:t>
            </a:r>
          </a:p>
          <a:p>
            <a:r>
              <a:rPr lang="en-US"/>
              <a:t>Victims might be working long hours without breaks, be housed in inadequate accommodation, have wages taken from them</a:t>
            </a:r>
          </a:p>
          <a:p>
            <a:r>
              <a:rPr lang="en-US"/>
              <a:t>Traffickers may use psychological tactics to control their victims</a:t>
            </a:r>
          </a:p>
          <a:p>
            <a:r>
              <a:rPr lang="en-US"/>
              <a:t>Victims may have their passports withheld or may be forced to pay their wages into someone else’s bank account</a:t>
            </a:r>
          </a:p>
          <a:p>
            <a:r>
              <a:rPr lang="en-US"/>
              <a:t>Victims might own a debt to their trafficker (because of recruitment costs, travel, accommodation, etc) which is almost impossible to pay off</a:t>
            </a:r>
          </a:p>
          <a:p>
            <a:r>
              <a:rPr lang="en-US"/>
              <a:t/>
            </a:r>
          </a:p>
          <a:p>
            <a:r>
              <a:rPr lang="en-US"/>
              <a:t>It’s important to note that modern slavery exists on a continuum of exploitation – from decent work on one end, to various abuses and labour market infringements through to modern slavery on the other end.</a:t>
            </a:r>
          </a:p>
          <a:p>
            <a:r>
              <a:rPr lang="en-US"/>
              <a:t/>
            </a:r>
          </a:p>
          <a:p>
            <a:r>
              <a:rPr lang="en-US"/>
              <a:t>There are some workers/employees and subcontracted staff that are more vulnerable to exploitation. This could be due to their migration status, homelessness, language barriers, if they have paid recruitments and individuals who lack a social network.</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8.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Modern slavery is an umbrella term that was adopted by the UK Government in 2015 to coordinate the prevention and prosecution of four crimes: slavery, human trafficking, forced labour, and domestic servitude. All incidents of modern slavery include two basic elements (1) the deception or coercion of an individual (2) for the purpose of exploitation. </a:t>
            </a:r>
          </a:p>
          <a:p>
            <a:r>
              <a:rPr lang="en-US"/>
              <a:t/>
            </a:r>
          </a:p>
          <a:p>
            <a:r>
              <a:rPr lang="en-US"/>
              <a:t>Examples of how this can manifest:</a:t>
            </a:r>
          </a:p>
          <a:p>
            <a:r>
              <a:rPr lang="en-US"/>
              <a:t>Victims forced or deceived into working and being controlled by a trafficker who gains financially</a:t>
            </a:r>
          </a:p>
          <a:p>
            <a:r>
              <a:rPr lang="en-US"/>
              <a:t>Victims might be working long hours without breaks, be housed in inadequate accommodation, have wages taken from them</a:t>
            </a:r>
          </a:p>
          <a:p>
            <a:r>
              <a:rPr lang="en-US"/>
              <a:t>Traffickers may use psychological tactics to control their victims</a:t>
            </a:r>
          </a:p>
          <a:p>
            <a:r>
              <a:rPr lang="en-US"/>
              <a:t>Victims may have their passports withheld or may be forced to pay their wages into someone else’s bank account</a:t>
            </a:r>
          </a:p>
          <a:p>
            <a:r>
              <a:rPr lang="en-US"/>
              <a:t>Victims might own a debt to their trafficker (because of recruitment costs, travel, accommodation, etc) which is almost impossible to pay off</a:t>
            </a:r>
          </a:p>
          <a:p>
            <a:r>
              <a:rPr lang="en-US"/>
              <a:t/>
            </a:r>
          </a:p>
          <a:p>
            <a:r>
              <a:rPr lang="en-US"/>
              <a:t>It’s important to note that modern slavery exists on a continuum of exploitation – from decent work on one end, to various abuses and labour market infringements through to modern slavery on the other end.</a:t>
            </a:r>
          </a:p>
          <a:p>
            <a:r>
              <a:rPr lang="en-US"/>
              <a:t/>
            </a:r>
          </a:p>
          <a:p>
            <a:r>
              <a:rPr lang="en-US"/>
              <a:t>There are some workers/employees and subcontracted staff that are more vulnerable to exploitation. This could be due to their migration status, homelessness, language barriers, if they have paid recruitments and individuals who lack a social network.</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9.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Modern slavery is an umbrella term that was adopted by the UK Government in 2015 to coordinate the prevention and prosecution of four crimes: slavery, human trafficking, forced labour, and domestic servitude. All incidents of modern slavery include two basic elements (1) the deception or coercion of an individual (2) for the purpose of exploitation. </a:t>
            </a:r>
          </a:p>
          <a:p>
            <a:r>
              <a:rPr lang="en-US"/>
              <a:t/>
            </a:r>
          </a:p>
          <a:p>
            <a:r>
              <a:rPr lang="en-US"/>
              <a:t>Examples of how this can manifest:</a:t>
            </a:r>
          </a:p>
          <a:p>
            <a:r>
              <a:rPr lang="en-US"/>
              <a:t>Victims forced or deceived into working and being controlled by a trafficker who gains financially</a:t>
            </a:r>
          </a:p>
          <a:p>
            <a:r>
              <a:rPr lang="en-US"/>
              <a:t>Victims might be working long hours without breaks, be housed in inadequate accommodation, have wages taken from them</a:t>
            </a:r>
          </a:p>
          <a:p>
            <a:r>
              <a:rPr lang="en-US"/>
              <a:t>Traffickers may use psychological tactics to control their victims</a:t>
            </a:r>
          </a:p>
          <a:p>
            <a:r>
              <a:rPr lang="en-US"/>
              <a:t>Victims may have their passports withheld or may be forced to pay their wages into someone else’s bank account</a:t>
            </a:r>
          </a:p>
          <a:p>
            <a:r>
              <a:rPr lang="en-US"/>
              <a:t>Victims might own a debt to their trafficker (because of recruitment costs, travel, accommodation, etc) which is almost impossible to pay off</a:t>
            </a:r>
          </a:p>
          <a:p>
            <a:r>
              <a:rPr lang="en-US"/>
              <a:t/>
            </a:r>
          </a:p>
          <a:p>
            <a:r>
              <a:rPr lang="en-US"/>
              <a:t>It’s important to note that modern slavery exists on a continuum of exploitation – from decent work on one end, to various abuses and labour market infringements through to modern slavery on the other end.</a:t>
            </a:r>
          </a:p>
          <a:p>
            <a:r>
              <a:rPr lang="en-US"/>
              <a:t/>
            </a:r>
          </a:p>
          <a:p>
            <a:r>
              <a:rPr lang="en-US"/>
              <a:t>There are some workers/employees and subcontracted staff that are more vulnerable to exploitation. This could be due to their migration status, homelessness, language barriers, if they have paid recruitments and individuals who lack a social network.</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jpe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media/image5.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media/image5.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 Id="rId3" Target="../media/image5.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 Id="rId3" Target="../media/image5.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 Id="rId3" Target="../media/image5.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 Id="rId3" Target="../media/image5.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xml" Type="http://schemas.openxmlformats.org/officeDocument/2006/relationships/notesSlide"/><Relationship Id="rId3" Target="../media/image5.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3.xml" Type="http://schemas.openxmlformats.org/officeDocument/2006/relationships/notesSlide"/><Relationship Id="rId3" Target="../media/image5.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4.xml" Type="http://schemas.openxmlformats.org/officeDocument/2006/relationships/notesSlide"/><Relationship Id="rId3" Target="../media/image5.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5.xml" Type="http://schemas.openxmlformats.org/officeDocument/2006/relationships/notesSlide"/><Relationship Id="rId3" Target="../media/image5.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6.xml" Type="http://schemas.openxmlformats.org/officeDocument/2006/relationships/notesSlide"/><Relationship Id="rId3" Target="../media/image5.png" Type="http://schemas.openxmlformats.org/officeDocument/2006/relationships/image"/><Relationship Id="rId4" Target="../media/image13.jpe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7.xml" Type="http://schemas.openxmlformats.org/officeDocument/2006/relationships/notesSlide"/><Relationship Id="rId3" Target="../media/image5.png" Type="http://schemas.openxmlformats.org/officeDocument/2006/relationships/image"/><Relationship Id="rId4" Target="../media/image14.jpe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8.xml" Type="http://schemas.openxmlformats.org/officeDocument/2006/relationships/notesSlide"/><Relationship Id="rId3" Target="../media/image5.png" Type="http://schemas.openxmlformats.org/officeDocument/2006/relationships/image"/><Relationship Id="rId4" Target="../media/image14.jpe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9.xml" Type="http://schemas.openxmlformats.org/officeDocument/2006/relationships/notesSlide"/><Relationship Id="rId3" Target="../media/image5.png" Type="http://schemas.openxmlformats.org/officeDocument/2006/relationships/image"/><Relationship Id="rId4" Target="../media/image14.jpe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0.xml" Type="http://schemas.openxmlformats.org/officeDocument/2006/relationships/notesSlide"/><Relationship Id="rId3" Target="../media/image5.png" Type="http://schemas.openxmlformats.org/officeDocument/2006/relationships/image"/><Relationship Id="rId4" Target="../media/image15.jpe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1.xml" Type="http://schemas.openxmlformats.org/officeDocument/2006/relationships/notesSlide"/><Relationship Id="rId3" Target="../media/image5.png" Type="http://schemas.openxmlformats.org/officeDocument/2006/relationships/image"/><Relationship Id="rId4" Target="../media/image15.jpe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2.xml" Type="http://schemas.openxmlformats.org/officeDocument/2006/relationships/notesSlide"/><Relationship Id="rId3" Target="../media/image5.png" Type="http://schemas.openxmlformats.org/officeDocument/2006/relationships/image"/><Relationship Id="rId4" Target="../media/image13.jpe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png" Type="http://schemas.openxmlformats.org/officeDocument/2006/relationships/image"/><Relationship Id="rId4" Target="../media/image5.png" Type="http://schemas.openxmlformats.org/officeDocument/2006/relationships/image"/><Relationship Id="rId5" Target="../media/image6.jpe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3.xml" Type="http://schemas.openxmlformats.org/officeDocument/2006/relationships/notesSlide"/><Relationship Id="rId3" Target="../media/image5.png" Type="http://schemas.openxmlformats.org/officeDocument/2006/relationships/image"/></Relationships>
</file>

<file path=ppt/slides/_rels/slide3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4.xml" Type="http://schemas.openxmlformats.org/officeDocument/2006/relationships/notesSlide"/><Relationship Id="rId3" Target="../media/image5.png" Type="http://schemas.openxmlformats.org/officeDocument/2006/relationships/image"/></Relationships>
</file>

<file path=ppt/slides/_rels/slide3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5.xml" Type="http://schemas.openxmlformats.org/officeDocument/2006/relationships/notesSlide"/><Relationship Id="rId3" Target="../media/image5.png" Type="http://schemas.openxmlformats.org/officeDocument/2006/relationships/image"/></Relationships>
</file>

<file path=ppt/slides/_rels/slide3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6.xml" Type="http://schemas.openxmlformats.org/officeDocument/2006/relationships/notesSlide"/><Relationship Id="rId3" Target="../media/image5.png" Type="http://schemas.openxmlformats.org/officeDocument/2006/relationships/image"/></Relationships>
</file>

<file path=ppt/slides/_rels/slide3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7.xml" Type="http://schemas.openxmlformats.org/officeDocument/2006/relationships/notesSlide"/><Relationship Id="rId3" Target="../media/image5.png" Type="http://schemas.openxmlformats.org/officeDocument/2006/relationships/image"/></Relationships>
</file>

<file path=ppt/slides/_rels/slide3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8.xml" Type="http://schemas.openxmlformats.org/officeDocument/2006/relationships/notesSlide"/><Relationship Id="rId3" Target="../media/image5.png" Type="http://schemas.openxmlformats.org/officeDocument/2006/relationships/image"/><Relationship Id="rId4" Target="../media/image16.jpeg" Type="http://schemas.openxmlformats.org/officeDocument/2006/relationships/image"/></Relationships>
</file>

<file path=ppt/slides/_rels/slide3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9.xml" Type="http://schemas.openxmlformats.org/officeDocument/2006/relationships/notesSlide"/><Relationship Id="rId3" Target="../media/image5.png" Type="http://schemas.openxmlformats.org/officeDocument/2006/relationships/image"/></Relationships>
</file>

<file path=ppt/slides/_rels/slide3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3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0.xml" Type="http://schemas.openxmlformats.org/officeDocument/2006/relationships/notesSlide"/><Relationship Id="rId3" Target="../media/image5.png" Type="http://schemas.openxmlformats.org/officeDocument/2006/relationships/image"/></Relationships>
</file>

<file path=ppt/slides/_rels/slide3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1.xml" Type="http://schemas.openxmlformats.org/officeDocument/2006/relationships/notesSlide"/><Relationship Id="rId3" Target="../media/image5.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4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2.xml" Type="http://schemas.openxmlformats.org/officeDocument/2006/relationships/notesSlide"/><Relationship Id="rId3" Target="../media/image5.png" Type="http://schemas.openxmlformats.org/officeDocument/2006/relationships/image"/></Relationships>
</file>

<file path=ppt/slides/_rels/slide4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3.xml" Type="http://schemas.openxmlformats.org/officeDocument/2006/relationships/notesSlide"/><Relationship Id="rId3" Target="../media/image5.png" Type="http://schemas.openxmlformats.org/officeDocument/2006/relationships/image"/><Relationship Id="rId4" Target="../media/image16.jpeg" Type="http://schemas.openxmlformats.org/officeDocument/2006/relationships/image"/></Relationships>
</file>

<file path=ppt/slides/_rels/slide4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4.xml" Type="http://schemas.openxmlformats.org/officeDocument/2006/relationships/notesSlide"/><Relationship Id="rId3" Target="../media/image5.png" Type="http://schemas.openxmlformats.org/officeDocument/2006/relationships/image"/></Relationships>
</file>

<file path=ppt/slides/_rels/slide4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5.xml" Type="http://schemas.openxmlformats.org/officeDocument/2006/relationships/notesSlide"/><Relationship Id="rId3" Target="../media/image5.png" Type="http://schemas.openxmlformats.org/officeDocument/2006/relationships/image"/></Relationships>
</file>

<file path=ppt/slides/_rels/slide4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4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6.xml" Type="http://schemas.openxmlformats.org/officeDocument/2006/relationships/notesSlide"/><Relationship Id="rId3" Target="../media/image5.png" Type="http://schemas.openxmlformats.org/officeDocument/2006/relationships/image"/></Relationships>
</file>

<file path=ppt/slides/_rels/slide4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7.xml" Type="http://schemas.openxmlformats.org/officeDocument/2006/relationships/notesSlide"/><Relationship Id="rId3" Target="../media/image5.png" Type="http://schemas.openxmlformats.org/officeDocument/2006/relationships/image"/></Relationships>
</file>

<file path=ppt/slides/_rels/slide4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8.xml" Type="http://schemas.openxmlformats.org/officeDocument/2006/relationships/notesSlide"/><Relationship Id="rId3" Target="../media/image5.png" Type="http://schemas.openxmlformats.org/officeDocument/2006/relationships/image"/></Relationships>
</file>

<file path=ppt/slides/_rels/slide4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4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9.xml" Type="http://schemas.openxmlformats.org/officeDocument/2006/relationships/notesSlide"/><Relationship Id="rId3" Target="../media/image5.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7.jpeg" Type="http://schemas.openxmlformats.org/officeDocument/2006/relationships/image"/><Relationship Id="rId4" Target="../media/image8.png" Type="http://schemas.openxmlformats.org/officeDocument/2006/relationships/image"/><Relationship Id="rId5" Target="../media/image9.svg" Type="http://schemas.openxmlformats.org/officeDocument/2006/relationships/image"/></Relationships>
</file>

<file path=ppt/slides/_rels/slide5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0.xml" Type="http://schemas.openxmlformats.org/officeDocument/2006/relationships/notesSlide"/><Relationship Id="rId3" Target="../media/image5.png" Type="http://schemas.openxmlformats.org/officeDocument/2006/relationships/image"/></Relationships>
</file>

<file path=ppt/slides/_rels/slide5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1.xml" Type="http://schemas.openxmlformats.org/officeDocument/2006/relationships/notesSlide"/><Relationship Id="rId3" Target="../media/image5.png" Type="http://schemas.openxmlformats.org/officeDocument/2006/relationships/image"/></Relationships>
</file>

<file path=ppt/slides/_rels/slide5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5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2.xml" Type="http://schemas.openxmlformats.org/officeDocument/2006/relationships/notesSlide"/><Relationship Id="rId3" Target="../media/image5.png" Type="http://schemas.openxmlformats.org/officeDocument/2006/relationships/image"/></Relationships>
</file>

<file path=ppt/slides/_rels/slide5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3.xml" Type="http://schemas.openxmlformats.org/officeDocument/2006/relationships/notesSlide"/><Relationship Id="rId3" Target="../media/image17.jpeg" Type="http://schemas.openxmlformats.org/officeDocument/2006/relationships/image"/><Relationship Id="rId4" Target="../media/image5.png" Type="http://schemas.openxmlformats.org/officeDocument/2006/relationships/image"/><Relationship Id="rId5" Target="../media/image18.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5.png" Type="http://schemas.openxmlformats.org/officeDocument/2006/relationships/image"/><Relationship Id="rId4" Target="../media/image1.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5.png" Type="http://schemas.openxmlformats.org/officeDocument/2006/relationships/image"/><Relationship Id="rId4" Target="../media/image1.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5.png" Type="http://schemas.openxmlformats.org/officeDocument/2006/relationships/image"/><Relationship Id="rId4" Target="../media/image10.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media/image5.png" Type="http://schemas.openxmlformats.org/officeDocument/2006/relationships/image"/><Relationship Id="rId4" Target="../media/image11.png" Type="http://schemas.openxmlformats.org/officeDocument/2006/relationships/image"/><Relationship Id="rId5" Target="../media/image12.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5B53A3"/>
        </a:solidFill>
      </p:bgPr>
    </p:bg>
    <p:spTree>
      <p:nvGrpSpPr>
        <p:cNvPr id="1" name=""/>
        <p:cNvGrpSpPr/>
        <p:nvPr/>
      </p:nvGrpSpPr>
      <p:grpSpPr>
        <a:xfrm>
          <a:off x="0" y="0"/>
          <a:ext cx="0" cy="0"/>
          <a:chOff x="0" y="0"/>
          <a:chExt cx="0" cy="0"/>
        </a:xfrm>
      </p:grpSpPr>
      <p:sp>
        <p:nvSpPr>
          <p:cNvPr name="Freeform 2" id="2"/>
          <p:cNvSpPr/>
          <p:nvPr/>
        </p:nvSpPr>
        <p:spPr>
          <a:xfrm flipH="false" flipV="false" rot="0">
            <a:off x="730879" y="736858"/>
            <a:ext cx="7992556" cy="8696428"/>
          </a:xfrm>
          <a:custGeom>
            <a:avLst/>
            <a:gdLst/>
            <a:ahLst/>
            <a:cxnLst/>
            <a:rect r="r" b="b" t="t" l="l"/>
            <a:pathLst>
              <a:path h="8696428" w="7992556">
                <a:moveTo>
                  <a:pt x="0" y="0"/>
                </a:moveTo>
                <a:lnTo>
                  <a:pt x="7992556" y="0"/>
                </a:lnTo>
                <a:lnTo>
                  <a:pt x="7992556" y="8696428"/>
                </a:lnTo>
                <a:lnTo>
                  <a:pt x="0" y="8696428"/>
                </a:lnTo>
                <a:lnTo>
                  <a:pt x="0" y="0"/>
                </a:lnTo>
                <a:close/>
              </a:path>
            </a:pathLst>
          </a:custGeom>
          <a:blipFill>
            <a:blip r:embed="rId2">
              <a:alphaModFix amt="4000"/>
            </a:blip>
            <a:stretch>
              <a:fillRect l="-6822" t="-3691" r="-120251" b="-13590"/>
            </a:stretch>
          </a:blipFill>
        </p:spPr>
      </p:sp>
      <p:sp>
        <p:nvSpPr>
          <p:cNvPr name="Freeform 3" id="3"/>
          <p:cNvSpPr/>
          <p:nvPr/>
        </p:nvSpPr>
        <p:spPr>
          <a:xfrm flipH="false" flipV="false" rot="0">
            <a:off x="9144000" y="0"/>
            <a:ext cx="9144000" cy="10287000"/>
          </a:xfrm>
          <a:custGeom>
            <a:avLst/>
            <a:gdLst/>
            <a:ahLst/>
            <a:cxnLst/>
            <a:rect r="r" b="b" t="t" l="l"/>
            <a:pathLst>
              <a:path h="10287000" w="9144000">
                <a:moveTo>
                  <a:pt x="0" y="0"/>
                </a:moveTo>
                <a:lnTo>
                  <a:pt x="9144000" y="0"/>
                </a:lnTo>
                <a:lnTo>
                  <a:pt x="9144000" y="10287000"/>
                </a:lnTo>
                <a:lnTo>
                  <a:pt x="0" y="10287000"/>
                </a:lnTo>
                <a:lnTo>
                  <a:pt x="0" y="0"/>
                </a:lnTo>
                <a:close/>
              </a:path>
            </a:pathLst>
          </a:custGeom>
          <a:blipFill>
            <a:blip r:embed="rId3"/>
            <a:stretch>
              <a:fillRect l="-68750" t="0" r="0" b="0"/>
            </a:stretch>
          </a:blipFill>
        </p:spPr>
      </p:sp>
      <p:sp>
        <p:nvSpPr>
          <p:cNvPr name="Freeform 4" id="4"/>
          <p:cNvSpPr/>
          <p:nvPr/>
        </p:nvSpPr>
        <p:spPr>
          <a:xfrm flipH="false" flipV="false" rot="0">
            <a:off x="16729261" y="8694234"/>
            <a:ext cx="1060079" cy="1060079"/>
          </a:xfrm>
          <a:custGeom>
            <a:avLst/>
            <a:gdLst/>
            <a:ahLst/>
            <a:cxnLst/>
            <a:rect r="r" b="b" t="t" l="l"/>
            <a:pathLst>
              <a:path h="1060079" w="1060079">
                <a:moveTo>
                  <a:pt x="0" y="0"/>
                </a:moveTo>
                <a:lnTo>
                  <a:pt x="1060078" y="0"/>
                </a:lnTo>
                <a:lnTo>
                  <a:pt x="1060078" y="1060079"/>
                </a:lnTo>
                <a:lnTo>
                  <a:pt x="0" y="1060079"/>
                </a:lnTo>
                <a:lnTo>
                  <a:pt x="0" y="0"/>
                </a:lnTo>
                <a:close/>
              </a:path>
            </a:pathLst>
          </a:custGeom>
          <a:blipFill>
            <a:blip r:embed="rId4"/>
            <a:stretch>
              <a:fillRect l="0" t="0" r="0" b="0"/>
            </a:stretch>
          </a:blipFill>
        </p:spPr>
      </p:sp>
      <p:sp>
        <p:nvSpPr>
          <p:cNvPr name="TextBox 5" id="5"/>
          <p:cNvSpPr txBox="true"/>
          <p:nvPr/>
        </p:nvSpPr>
        <p:spPr>
          <a:xfrm rot="0">
            <a:off x="1021211" y="2574746"/>
            <a:ext cx="7411891" cy="3290784"/>
          </a:xfrm>
          <a:prstGeom prst="rect">
            <a:avLst/>
          </a:prstGeom>
        </p:spPr>
        <p:txBody>
          <a:bodyPr anchor="t" rtlCol="false" tIns="0" lIns="0" bIns="0" rIns="0">
            <a:spAutoFit/>
          </a:bodyPr>
          <a:lstStyle/>
          <a:p>
            <a:pPr algn="ctr">
              <a:lnSpc>
                <a:spcPts val="6449"/>
              </a:lnSpc>
            </a:pPr>
            <a:r>
              <a:rPr lang="en-US" sz="5374">
                <a:solidFill>
                  <a:srgbClr val="FFFFFF"/>
                </a:solidFill>
                <a:latin typeface="Ubuntu Bold"/>
              </a:rPr>
              <a:t>Modern Slavery &amp; Labour Exploitation in the Hotels – An Introductory Training</a:t>
            </a:r>
          </a:p>
        </p:txBody>
      </p:sp>
      <p:grpSp>
        <p:nvGrpSpPr>
          <p:cNvPr name="Group 6" id="6"/>
          <p:cNvGrpSpPr/>
          <p:nvPr/>
        </p:nvGrpSpPr>
        <p:grpSpPr>
          <a:xfrm rot="0">
            <a:off x="0" y="8138319"/>
            <a:ext cx="9144000" cy="2148681"/>
            <a:chOff x="0" y="0"/>
            <a:chExt cx="2408296" cy="565908"/>
          </a:xfrm>
        </p:grpSpPr>
        <p:sp>
          <p:nvSpPr>
            <p:cNvPr name="Freeform 7" id="7"/>
            <p:cNvSpPr/>
            <p:nvPr/>
          </p:nvSpPr>
          <p:spPr>
            <a:xfrm flipH="false" flipV="false" rot="0">
              <a:off x="0" y="0"/>
              <a:ext cx="2408296" cy="565908"/>
            </a:xfrm>
            <a:custGeom>
              <a:avLst/>
              <a:gdLst/>
              <a:ahLst/>
              <a:cxnLst/>
              <a:rect r="r" b="b" t="t" l="l"/>
              <a:pathLst>
                <a:path h="565908" w="2408296">
                  <a:moveTo>
                    <a:pt x="0" y="0"/>
                  </a:moveTo>
                  <a:lnTo>
                    <a:pt x="2408296" y="0"/>
                  </a:lnTo>
                  <a:lnTo>
                    <a:pt x="2408296" y="565908"/>
                  </a:lnTo>
                  <a:lnTo>
                    <a:pt x="0" y="565908"/>
                  </a:lnTo>
                  <a:close/>
                </a:path>
              </a:pathLst>
            </a:custGeom>
            <a:solidFill>
              <a:srgbClr val="FFFFFF"/>
            </a:solidFill>
          </p:spPr>
        </p:sp>
        <p:sp>
          <p:nvSpPr>
            <p:cNvPr name="TextBox 8" id="8"/>
            <p:cNvSpPr txBox="true"/>
            <p:nvPr/>
          </p:nvSpPr>
          <p:spPr>
            <a:xfrm>
              <a:off x="0" y="-9525"/>
              <a:ext cx="2408296" cy="575433"/>
            </a:xfrm>
            <a:prstGeom prst="rect">
              <a:avLst/>
            </a:prstGeom>
          </p:spPr>
          <p:txBody>
            <a:bodyPr anchor="ctr" rtlCol="false" tIns="50800" lIns="50800" bIns="50800" rIns="50800"/>
            <a:lstStyle/>
            <a:p>
              <a:pPr algn="ctr">
                <a:lnSpc>
                  <a:spcPts val="3120"/>
                </a:lnSpc>
              </a:pPr>
            </a:p>
          </p:txBody>
        </p:sp>
      </p:grpSp>
      <p:sp>
        <p:nvSpPr>
          <p:cNvPr name="Freeform 9" id="9"/>
          <p:cNvSpPr/>
          <p:nvPr/>
        </p:nvSpPr>
        <p:spPr>
          <a:xfrm flipH="false" flipV="false" rot="0">
            <a:off x="3394260" y="8584187"/>
            <a:ext cx="2665794" cy="974777"/>
          </a:xfrm>
          <a:custGeom>
            <a:avLst/>
            <a:gdLst/>
            <a:ahLst/>
            <a:cxnLst/>
            <a:rect r="r" b="b" t="t" l="l"/>
            <a:pathLst>
              <a:path h="974777" w="2665794">
                <a:moveTo>
                  <a:pt x="0" y="0"/>
                </a:moveTo>
                <a:lnTo>
                  <a:pt x="2665794" y="0"/>
                </a:lnTo>
                <a:lnTo>
                  <a:pt x="2665794" y="974776"/>
                </a:lnTo>
                <a:lnTo>
                  <a:pt x="0" y="974776"/>
                </a:lnTo>
                <a:lnTo>
                  <a:pt x="0" y="0"/>
                </a:lnTo>
                <a:close/>
              </a:path>
            </a:pathLst>
          </a:custGeom>
          <a:blipFill>
            <a:blip r:embed="rId5"/>
            <a:stretch>
              <a:fillRect l="0" t="0" r="0" b="0"/>
            </a:stretch>
          </a:blipFill>
        </p:spPr>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0" t="-395" r="0" b="-77382"/>
            </a:stretch>
          </a:blipFill>
        </p:spPr>
      </p:sp>
      <p:sp>
        <p:nvSpPr>
          <p:cNvPr name="TextBox 3" id="3"/>
          <p:cNvSpPr txBox="true"/>
          <p:nvPr/>
        </p:nvSpPr>
        <p:spPr>
          <a:xfrm rot="0">
            <a:off x="1028700" y="2340743"/>
            <a:ext cx="15104674" cy="3648710"/>
          </a:xfrm>
          <a:prstGeom prst="rect">
            <a:avLst/>
          </a:prstGeom>
        </p:spPr>
        <p:txBody>
          <a:bodyPr anchor="t" rtlCol="false" tIns="0" lIns="0" bIns="0" rIns="0">
            <a:spAutoFit/>
          </a:bodyPr>
          <a:lstStyle/>
          <a:p>
            <a:pPr algn="l" marL="561339" indent="-280669" lvl="1">
              <a:lnSpc>
                <a:spcPts val="3639"/>
              </a:lnSpc>
              <a:spcBef>
                <a:spcPct val="0"/>
              </a:spcBef>
              <a:buFont typeface="Arial"/>
              <a:buChar char="•"/>
            </a:pPr>
            <a:r>
              <a:rPr lang="en-US" sz="2599" strike="noStrike" u="none">
                <a:solidFill>
                  <a:srgbClr val="FFFFFF"/>
                </a:solidFill>
                <a:latin typeface="Open Sans"/>
              </a:rPr>
              <a:t>UK hospitality sector consists of around </a:t>
            </a:r>
            <a:r>
              <a:rPr lang="en-US" sz="2599" strike="noStrike" u="none">
                <a:solidFill>
                  <a:srgbClr val="F27244"/>
                </a:solidFill>
                <a:latin typeface="Open Sans"/>
              </a:rPr>
              <a:t>143,000 businesses employing </a:t>
            </a:r>
            <a:r>
              <a:rPr lang="en-US" sz="2599" strike="noStrike" u="none">
                <a:solidFill>
                  <a:srgbClr val="FFFFFF"/>
                </a:solidFill>
                <a:latin typeface="Open Sans"/>
              </a:rPr>
              <a:t>approximately </a:t>
            </a:r>
            <a:r>
              <a:rPr lang="en-US" sz="2599" strike="noStrike" u="none">
                <a:solidFill>
                  <a:srgbClr val="F27244"/>
                </a:solidFill>
                <a:latin typeface="Open Sans"/>
              </a:rPr>
              <a:t>1.8 million people</a:t>
            </a:r>
          </a:p>
          <a:p>
            <a:pPr algn="l" marL="561339" indent="-280669" lvl="1">
              <a:lnSpc>
                <a:spcPts val="3639"/>
              </a:lnSpc>
              <a:spcBef>
                <a:spcPct val="0"/>
              </a:spcBef>
              <a:buFont typeface="Arial"/>
              <a:buChar char="•"/>
            </a:pPr>
            <a:r>
              <a:rPr lang="en-US" sz="2599" strike="noStrike" u="none">
                <a:solidFill>
                  <a:srgbClr val="FFFFFF"/>
                </a:solidFill>
                <a:latin typeface="Open Sans"/>
              </a:rPr>
              <a:t>Generated</a:t>
            </a:r>
            <a:r>
              <a:rPr lang="en-US" sz="2599" strike="noStrike" u="none">
                <a:solidFill>
                  <a:srgbClr val="F27244"/>
                </a:solidFill>
                <a:latin typeface="Open Sans"/>
              </a:rPr>
              <a:t> £40.4 b</a:t>
            </a:r>
            <a:r>
              <a:rPr lang="en-US" sz="2599" strike="noStrike" u="none">
                <a:solidFill>
                  <a:srgbClr val="F4784F"/>
                </a:solidFill>
                <a:latin typeface="Open Sans"/>
              </a:rPr>
              <a:t>illion in Gross Value Added</a:t>
            </a:r>
            <a:r>
              <a:rPr lang="en-US" sz="2599" strike="noStrike" u="none">
                <a:solidFill>
                  <a:srgbClr val="FFFFFF"/>
                </a:solidFill>
                <a:latin typeface="Open Sans"/>
              </a:rPr>
              <a:t> in 2019</a:t>
            </a:r>
          </a:p>
          <a:p>
            <a:pPr algn="l" marL="561339" indent="-280669" lvl="1">
              <a:lnSpc>
                <a:spcPts val="3639"/>
              </a:lnSpc>
              <a:spcBef>
                <a:spcPct val="0"/>
              </a:spcBef>
              <a:buFont typeface="Arial"/>
              <a:buChar char="•"/>
            </a:pPr>
            <a:r>
              <a:rPr lang="en-US" sz="2599" strike="noStrike" u="none">
                <a:solidFill>
                  <a:srgbClr val="FFFFFF"/>
                </a:solidFill>
                <a:latin typeface="Open Sans"/>
              </a:rPr>
              <a:t>Identified as a high-risk industry for modern slavery</a:t>
            </a:r>
          </a:p>
          <a:p>
            <a:pPr algn="l" marL="561339" indent="-280669" lvl="1">
              <a:lnSpc>
                <a:spcPts val="3639"/>
              </a:lnSpc>
              <a:spcBef>
                <a:spcPct val="0"/>
              </a:spcBef>
              <a:buFont typeface="Arial"/>
              <a:buChar char="•"/>
            </a:pPr>
            <a:r>
              <a:rPr lang="en-US" sz="2599" strike="noStrike" u="none">
                <a:solidFill>
                  <a:srgbClr val="FFFFFF"/>
                </a:solidFill>
                <a:latin typeface="Open Sans"/>
              </a:rPr>
              <a:t>Hotels, in particular, face higher risks of exploitation.</a:t>
            </a:r>
          </a:p>
          <a:p>
            <a:pPr algn="l" marL="561339" indent="-280669" lvl="1">
              <a:lnSpc>
                <a:spcPts val="3639"/>
              </a:lnSpc>
              <a:spcBef>
                <a:spcPct val="0"/>
              </a:spcBef>
              <a:buFont typeface="Arial"/>
              <a:buChar char="•"/>
            </a:pPr>
            <a:r>
              <a:rPr lang="en-US" sz="2599" strike="noStrike" u="none">
                <a:solidFill>
                  <a:srgbClr val="FFFFFF"/>
                </a:solidFill>
                <a:latin typeface="Open Sans"/>
              </a:rPr>
              <a:t>Rooms be used for activities such as sexual exploitation, drug trafficking, and county </a:t>
            </a:r>
          </a:p>
          <a:p>
            <a:pPr algn="l">
              <a:lnSpc>
                <a:spcPts val="3639"/>
              </a:lnSpc>
              <a:spcBef>
                <a:spcPct val="0"/>
              </a:spcBef>
            </a:pPr>
            <a:r>
              <a:rPr lang="en-US" sz="2599" strike="noStrike" u="none">
                <a:solidFill>
                  <a:srgbClr val="FFFFFF"/>
                </a:solidFill>
                <a:latin typeface="Open Sans"/>
              </a:rPr>
              <a:t>      lines operations.</a:t>
            </a:r>
          </a:p>
          <a:p>
            <a:pPr algn="l" marL="561339" indent="-280669" lvl="1">
              <a:lnSpc>
                <a:spcPts val="3639"/>
              </a:lnSpc>
              <a:spcBef>
                <a:spcPct val="0"/>
              </a:spcBef>
              <a:buFont typeface="Arial"/>
              <a:buChar char="•"/>
            </a:pPr>
            <a:r>
              <a:rPr lang="en-US" sz="2599" strike="noStrike" u="none">
                <a:solidFill>
                  <a:srgbClr val="FFFFFF"/>
                </a:solidFill>
                <a:latin typeface="Open Sans"/>
              </a:rPr>
              <a:t>Systemic issues within the industry also contribute to adverse outcomes for workers. </a:t>
            </a:r>
          </a:p>
        </p:txBody>
      </p:sp>
      <p:sp>
        <p:nvSpPr>
          <p:cNvPr name="TextBox 4" id="4"/>
          <p:cNvSpPr txBox="true"/>
          <p:nvPr/>
        </p:nvSpPr>
        <p:spPr>
          <a:xfrm rot="0">
            <a:off x="1957723" y="6179450"/>
            <a:ext cx="15301577" cy="1234440"/>
          </a:xfrm>
          <a:prstGeom prst="rect">
            <a:avLst/>
          </a:prstGeom>
        </p:spPr>
        <p:txBody>
          <a:bodyPr anchor="t" rtlCol="false" tIns="0" lIns="0" bIns="0" rIns="0">
            <a:spAutoFit/>
          </a:bodyPr>
          <a:lstStyle/>
          <a:p>
            <a:pPr algn="l">
              <a:lnSpc>
                <a:spcPts val="3359"/>
              </a:lnSpc>
            </a:pPr>
            <a:r>
              <a:rPr lang="en-US" sz="2400" strike="noStrike" u="none">
                <a:solidFill>
                  <a:srgbClr val="FFFFFF"/>
                </a:solidFill>
                <a:latin typeface="Open Sans"/>
              </a:rPr>
              <a:t>o Complex operating models that can lead to a lack of accountability for worker welfare</a:t>
            </a:r>
          </a:p>
          <a:p>
            <a:pPr algn="l">
              <a:lnSpc>
                <a:spcPts val="3359"/>
              </a:lnSpc>
            </a:pPr>
            <a:r>
              <a:rPr lang="en-US" sz="2400" strike="noStrike" u="none">
                <a:solidFill>
                  <a:srgbClr val="FFFFFF"/>
                </a:solidFill>
                <a:latin typeface="Open Sans"/>
              </a:rPr>
              <a:t>o Market pressures resulting in unfair employment practices</a:t>
            </a:r>
          </a:p>
          <a:p>
            <a:pPr algn="l">
              <a:lnSpc>
                <a:spcPts val="3359"/>
              </a:lnSpc>
            </a:pPr>
            <a:r>
              <a:rPr lang="en-US" sz="2400" strike="noStrike" u="none">
                <a:solidFill>
                  <a:srgbClr val="FFFFFF"/>
                </a:solidFill>
                <a:latin typeface="Open Sans"/>
              </a:rPr>
              <a:t>o High proportion of 'low-skilled' jobs attracting more a range of workers who might be more vulnerable </a:t>
            </a:r>
          </a:p>
        </p:txBody>
      </p:sp>
      <p:grpSp>
        <p:nvGrpSpPr>
          <p:cNvPr name="Group 5" id="5"/>
          <p:cNvGrpSpPr/>
          <p:nvPr/>
        </p:nvGrpSpPr>
        <p:grpSpPr>
          <a:xfrm rot="0">
            <a:off x="3364993" y="8008356"/>
            <a:ext cx="11558015" cy="1207478"/>
            <a:chOff x="0" y="0"/>
            <a:chExt cx="3044086" cy="318019"/>
          </a:xfrm>
        </p:grpSpPr>
        <p:sp>
          <p:nvSpPr>
            <p:cNvPr name="Freeform 6" id="6"/>
            <p:cNvSpPr/>
            <p:nvPr/>
          </p:nvSpPr>
          <p:spPr>
            <a:xfrm flipH="false" flipV="false" rot="0">
              <a:off x="0" y="0"/>
              <a:ext cx="3044086" cy="318019"/>
            </a:xfrm>
            <a:custGeom>
              <a:avLst/>
              <a:gdLst/>
              <a:ahLst/>
              <a:cxnLst/>
              <a:rect r="r" b="b" t="t" l="l"/>
              <a:pathLst>
                <a:path h="318019" w="3044086">
                  <a:moveTo>
                    <a:pt x="26793" y="0"/>
                  </a:moveTo>
                  <a:lnTo>
                    <a:pt x="3017293" y="0"/>
                  </a:lnTo>
                  <a:cubicBezTo>
                    <a:pt x="3024399" y="0"/>
                    <a:pt x="3031214" y="2823"/>
                    <a:pt x="3036239" y="7848"/>
                  </a:cubicBezTo>
                  <a:cubicBezTo>
                    <a:pt x="3041263" y="12872"/>
                    <a:pt x="3044086" y="19687"/>
                    <a:pt x="3044086" y="26793"/>
                  </a:cubicBezTo>
                  <a:lnTo>
                    <a:pt x="3044086" y="291226"/>
                  </a:lnTo>
                  <a:cubicBezTo>
                    <a:pt x="3044086" y="298332"/>
                    <a:pt x="3041263" y="305147"/>
                    <a:pt x="3036239" y="310171"/>
                  </a:cubicBezTo>
                  <a:cubicBezTo>
                    <a:pt x="3031214" y="315196"/>
                    <a:pt x="3024399" y="318019"/>
                    <a:pt x="3017293" y="318019"/>
                  </a:cubicBezTo>
                  <a:lnTo>
                    <a:pt x="26793" y="318019"/>
                  </a:lnTo>
                  <a:cubicBezTo>
                    <a:pt x="19687" y="318019"/>
                    <a:pt x="12872" y="315196"/>
                    <a:pt x="7848" y="310171"/>
                  </a:cubicBezTo>
                  <a:cubicBezTo>
                    <a:pt x="2823" y="305147"/>
                    <a:pt x="0" y="298332"/>
                    <a:pt x="0" y="291226"/>
                  </a:cubicBezTo>
                  <a:lnTo>
                    <a:pt x="0" y="26793"/>
                  </a:lnTo>
                  <a:cubicBezTo>
                    <a:pt x="0" y="19687"/>
                    <a:pt x="2823" y="12872"/>
                    <a:pt x="7848" y="7848"/>
                  </a:cubicBezTo>
                  <a:cubicBezTo>
                    <a:pt x="12872" y="2823"/>
                    <a:pt x="19687" y="0"/>
                    <a:pt x="26793" y="0"/>
                  </a:cubicBezTo>
                  <a:close/>
                </a:path>
              </a:pathLst>
            </a:custGeom>
            <a:solidFill>
              <a:srgbClr val="F4784F"/>
            </a:solidFill>
            <a:ln cap="rnd">
              <a:noFill/>
              <a:prstDash val="solid"/>
              <a:round/>
            </a:ln>
          </p:spPr>
        </p:sp>
        <p:sp>
          <p:nvSpPr>
            <p:cNvPr name="TextBox 7" id="7"/>
            <p:cNvSpPr txBox="true"/>
            <p:nvPr/>
          </p:nvSpPr>
          <p:spPr>
            <a:xfrm>
              <a:off x="0" y="-19050"/>
              <a:ext cx="3044086" cy="337069"/>
            </a:xfrm>
            <a:prstGeom prst="rect">
              <a:avLst/>
            </a:prstGeom>
          </p:spPr>
          <p:txBody>
            <a:bodyPr anchor="ctr" rtlCol="false" tIns="50800" lIns="50800" bIns="50800" rIns="50800"/>
            <a:lstStyle/>
            <a:p>
              <a:pPr algn="ctr">
                <a:lnSpc>
                  <a:spcPts val="2160"/>
                </a:lnSpc>
              </a:pPr>
            </a:p>
          </p:txBody>
        </p:sp>
      </p:grpSp>
      <p:sp>
        <p:nvSpPr>
          <p:cNvPr name="TextBox 8" id="8"/>
          <p:cNvSpPr txBox="true"/>
          <p:nvPr/>
        </p:nvSpPr>
        <p:spPr>
          <a:xfrm rot="0">
            <a:off x="1028700" y="904875"/>
            <a:ext cx="10403732" cy="955675"/>
          </a:xfrm>
          <a:prstGeom prst="rect">
            <a:avLst/>
          </a:prstGeom>
        </p:spPr>
        <p:txBody>
          <a:bodyPr anchor="t" rtlCol="false" tIns="0" lIns="0" bIns="0" rIns="0">
            <a:spAutoFit/>
          </a:bodyPr>
          <a:lstStyle/>
          <a:p>
            <a:pPr algn="l" marL="0" indent="0" lvl="0">
              <a:lnSpc>
                <a:spcPts val="7699"/>
              </a:lnSpc>
              <a:spcBef>
                <a:spcPct val="0"/>
              </a:spcBef>
            </a:pPr>
            <a:r>
              <a:rPr lang="en-US" sz="5499" strike="noStrike" u="none">
                <a:solidFill>
                  <a:srgbClr val="FFFFFF"/>
                </a:solidFill>
                <a:latin typeface="Ubuntu Bold"/>
              </a:rPr>
              <a:t>Hospitality –</a:t>
            </a:r>
            <a:r>
              <a:rPr lang="en-US" sz="5499" strike="noStrike" u="none">
                <a:solidFill>
                  <a:srgbClr val="F27244"/>
                </a:solidFill>
                <a:latin typeface="Ubuntu Bold"/>
              </a:rPr>
              <a:t> a high risk sector</a:t>
            </a:r>
          </a:p>
        </p:txBody>
      </p:sp>
      <p:sp>
        <p:nvSpPr>
          <p:cNvPr name="TextBox 9" id="9"/>
          <p:cNvSpPr txBox="true"/>
          <p:nvPr/>
        </p:nvSpPr>
        <p:spPr>
          <a:xfrm rot="0">
            <a:off x="3913443" y="8231095"/>
            <a:ext cx="10461113" cy="714375"/>
          </a:xfrm>
          <a:prstGeom prst="rect">
            <a:avLst/>
          </a:prstGeom>
        </p:spPr>
        <p:txBody>
          <a:bodyPr anchor="t" rtlCol="false" tIns="0" lIns="0" bIns="0" rIns="0">
            <a:spAutoFit/>
          </a:bodyPr>
          <a:lstStyle/>
          <a:p>
            <a:pPr algn="ctr">
              <a:lnSpc>
                <a:spcPts val="2880"/>
              </a:lnSpc>
            </a:pPr>
            <a:r>
              <a:rPr lang="en-US" sz="2400">
                <a:solidFill>
                  <a:srgbClr val="FFFFFF"/>
                </a:solidFill>
                <a:latin typeface="Open Sans Bold"/>
              </a:rPr>
              <a:t>Hotels must address these systemic challenges and take a proactive stance in safeguarding the well-being of their workforce.</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0" t="-395" r="0" b="-77382"/>
            </a:stretch>
          </a:blipFill>
        </p:spPr>
      </p:sp>
      <p:grpSp>
        <p:nvGrpSpPr>
          <p:cNvPr name="Group 3" id="3"/>
          <p:cNvGrpSpPr/>
          <p:nvPr/>
        </p:nvGrpSpPr>
        <p:grpSpPr>
          <a:xfrm rot="0">
            <a:off x="1028700" y="2230668"/>
            <a:ext cx="16230600" cy="1181999"/>
            <a:chOff x="0" y="0"/>
            <a:chExt cx="21640800" cy="1575999"/>
          </a:xfrm>
        </p:grpSpPr>
        <p:grpSp>
          <p:nvGrpSpPr>
            <p:cNvPr name="Group 4" id="4"/>
            <p:cNvGrpSpPr/>
            <p:nvPr/>
          </p:nvGrpSpPr>
          <p:grpSpPr>
            <a:xfrm rot="0">
              <a:off x="0" y="0"/>
              <a:ext cx="5298025" cy="1069198"/>
              <a:chOff x="0" y="0"/>
              <a:chExt cx="2013768" cy="406400"/>
            </a:xfrm>
          </p:grpSpPr>
          <p:sp>
            <p:nvSpPr>
              <p:cNvPr name="Freeform 5" id="5"/>
              <p:cNvSpPr/>
              <p:nvPr/>
            </p:nvSpPr>
            <p:spPr>
              <a:xfrm flipH="false" flipV="false" rot="0">
                <a:off x="0" y="0"/>
                <a:ext cx="2013768" cy="406400"/>
              </a:xfrm>
              <a:custGeom>
                <a:avLst/>
                <a:gdLst/>
                <a:ahLst/>
                <a:cxnLst/>
                <a:rect r="r" b="b" t="t" l="l"/>
                <a:pathLst>
                  <a:path h="406400" w="2013768">
                    <a:moveTo>
                      <a:pt x="1810568" y="0"/>
                    </a:moveTo>
                    <a:lnTo>
                      <a:pt x="0" y="0"/>
                    </a:lnTo>
                    <a:lnTo>
                      <a:pt x="0" y="406400"/>
                    </a:lnTo>
                    <a:lnTo>
                      <a:pt x="1810568" y="406400"/>
                    </a:lnTo>
                    <a:lnTo>
                      <a:pt x="2013768" y="203200"/>
                    </a:lnTo>
                    <a:lnTo>
                      <a:pt x="1810568" y="0"/>
                    </a:lnTo>
                    <a:close/>
                  </a:path>
                </a:pathLst>
              </a:custGeom>
              <a:solidFill>
                <a:srgbClr val="F27244"/>
              </a:solidFill>
            </p:spPr>
          </p:sp>
          <p:sp>
            <p:nvSpPr>
              <p:cNvPr name="TextBox 6" id="6"/>
              <p:cNvSpPr txBox="true"/>
              <p:nvPr/>
            </p:nvSpPr>
            <p:spPr>
              <a:xfrm>
                <a:off x="0" y="-19050"/>
                <a:ext cx="1899468" cy="425450"/>
              </a:xfrm>
              <a:prstGeom prst="rect">
                <a:avLst/>
              </a:prstGeom>
            </p:spPr>
            <p:txBody>
              <a:bodyPr anchor="ctr" rtlCol="false" tIns="50800" lIns="50800" bIns="50800" rIns="50800"/>
              <a:lstStyle/>
              <a:p>
                <a:pPr algn="ctr">
                  <a:lnSpc>
                    <a:spcPts val="2160"/>
                  </a:lnSpc>
                </a:pPr>
              </a:p>
            </p:txBody>
          </p:sp>
        </p:grpSp>
        <p:sp>
          <p:nvSpPr>
            <p:cNvPr name="TextBox 7" id="7"/>
            <p:cNvSpPr txBox="true"/>
            <p:nvPr/>
          </p:nvSpPr>
          <p:spPr>
            <a:xfrm rot="0">
              <a:off x="196804" y="240594"/>
              <a:ext cx="4125294" cy="597535"/>
            </a:xfrm>
            <a:prstGeom prst="rect">
              <a:avLst/>
            </a:prstGeom>
          </p:spPr>
          <p:txBody>
            <a:bodyPr anchor="t" rtlCol="false" tIns="0" lIns="0" bIns="0" rIns="0">
              <a:spAutoFit/>
            </a:bodyPr>
            <a:lstStyle/>
            <a:p>
              <a:pPr algn="l">
                <a:lnSpc>
                  <a:spcPts val="3240"/>
                </a:lnSpc>
                <a:spcBef>
                  <a:spcPct val="0"/>
                </a:spcBef>
              </a:pPr>
              <a:r>
                <a:rPr lang="en-US" sz="3000">
                  <a:solidFill>
                    <a:srgbClr val="FFFFFF"/>
                  </a:solidFill>
                  <a:latin typeface="Ubuntu Bold"/>
                </a:rPr>
                <a:t>Forced labour</a:t>
              </a:r>
            </a:p>
          </p:txBody>
        </p:sp>
        <p:sp>
          <p:nvSpPr>
            <p:cNvPr name="TextBox 8" id="8"/>
            <p:cNvSpPr txBox="true"/>
            <p:nvPr/>
          </p:nvSpPr>
          <p:spPr>
            <a:xfrm rot="0">
              <a:off x="6029029" y="4374"/>
              <a:ext cx="15611771" cy="1571625"/>
            </a:xfrm>
            <a:prstGeom prst="rect">
              <a:avLst/>
            </a:prstGeom>
          </p:spPr>
          <p:txBody>
            <a:bodyPr anchor="t" rtlCol="false" tIns="0" lIns="0" bIns="0" rIns="0">
              <a:spAutoFit/>
            </a:bodyPr>
            <a:lstStyle/>
            <a:p>
              <a:pPr algn="l" marL="561342" indent="-280671" lvl="1">
                <a:lnSpc>
                  <a:spcPts val="3120"/>
                </a:lnSpc>
                <a:buFont typeface="Arial"/>
                <a:buChar char="•"/>
              </a:pPr>
              <a:r>
                <a:rPr lang="en-US" sz="2600">
                  <a:solidFill>
                    <a:srgbClr val="FFFFFF"/>
                  </a:solidFill>
                  <a:latin typeface="Open Sans"/>
                </a:rPr>
                <a:t>Third party recruitment agencies or outsourcing labour - exploitative terms </a:t>
              </a:r>
            </a:p>
            <a:p>
              <a:pPr algn="l" marL="561342" indent="-280671" lvl="1">
                <a:lnSpc>
                  <a:spcPts val="3120"/>
                </a:lnSpc>
                <a:buFont typeface="Arial"/>
                <a:buChar char="•"/>
              </a:pPr>
              <a:r>
                <a:rPr lang="en-US" sz="2600">
                  <a:solidFill>
                    <a:srgbClr val="FFFFFF"/>
                  </a:solidFill>
                  <a:latin typeface="Open Sans"/>
                </a:rPr>
                <a:t>Workers who work with a supplier - exploitative conditions.</a:t>
              </a:r>
            </a:p>
          </p:txBody>
        </p:sp>
      </p:grpSp>
      <p:grpSp>
        <p:nvGrpSpPr>
          <p:cNvPr name="Group 9" id="9"/>
          <p:cNvGrpSpPr/>
          <p:nvPr/>
        </p:nvGrpSpPr>
        <p:grpSpPr>
          <a:xfrm rot="0">
            <a:off x="1028700" y="3530295"/>
            <a:ext cx="12497922" cy="986737"/>
            <a:chOff x="0" y="0"/>
            <a:chExt cx="16663896" cy="1315649"/>
          </a:xfrm>
        </p:grpSpPr>
        <p:grpSp>
          <p:nvGrpSpPr>
            <p:cNvPr name="Group 10" id="10"/>
            <p:cNvGrpSpPr/>
            <p:nvPr/>
          </p:nvGrpSpPr>
          <p:grpSpPr>
            <a:xfrm rot="0">
              <a:off x="0" y="0"/>
              <a:ext cx="5298025" cy="1069198"/>
              <a:chOff x="0" y="0"/>
              <a:chExt cx="2013768" cy="406400"/>
            </a:xfrm>
          </p:grpSpPr>
          <p:sp>
            <p:nvSpPr>
              <p:cNvPr name="Freeform 11" id="11"/>
              <p:cNvSpPr/>
              <p:nvPr/>
            </p:nvSpPr>
            <p:spPr>
              <a:xfrm flipH="false" flipV="false" rot="0">
                <a:off x="0" y="0"/>
                <a:ext cx="2013768" cy="406400"/>
              </a:xfrm>
              <a:custGeom>
                <a:avLst/>
                <a:gdLst/>
                <a:ahLst/>
                <a:cxnLst/>
                <a:rect r="r" b="b" t="t" l="l"/>
                <a:pathLst>
                  <a:path h="406400" w="2013768">
                    <a:moveTo>
                      <a:pt x="1810568" y="0"/>
                    </a:moveTo>
                    <a:lnTo>
                      <a:pt x="0" y="0"/>
                    </a:lnTo>
                    <a:lnTo>
                      <a:pt x="0" y="406400"/>
                    </a:lnTo>
                    <a:lnTo>
                      <a:pt x="1810568" y="406400"/>
                    </a:lnTo>
                    <a:lnTo>
                      <a:pt x="2013768" y="203200"/>
                    </a:lnTo>
                    <a:lnTo>
                      <a:pt x="1810568" y="0"/>
                    </a:lnTo>
                    <a:close/>
                  </a:path>
                </a:pathLst>
              </a:custGeom>
              <a:solidFill>
                <a:srgbClr val="F27244"/>
              </a:solidFill>
            </p:spPr>
          </p:sp>
          <p:sp>
            <p:nvSpPr>
              <p:cNvPr name="TextBox 12" id="12"/>
              <p:cNvSpPr txBox="true"/>
              <p:nvPr/>
            </p:nvSpPr>
            <p:spPr>
              <a:xfrm>
                <a:off x="0" y="-19050"/>
                <a:ext cx="1899468" cy="425450"/>
              </a:xfrm>
              <a:prstGeom prst="rect">
                <a:avLst/>
              </a:prstGeom>
            </p:spPr>
            <p:txBody>
              <a:bodyPr anchor="ctr" rtlCol="false" tIns="50800" lIns="50800" bIns="50800" rIns="50800"/>
              <a:lstStyle/>
              <a:p>
                <a:pPr algn="ctr" marL="431801" indent="-215900" lvl="1">
                  <a:lnSpc>
                    <a:spcPts val="2160"/>
                  </a:lnSpc>
                  <a:buAutoNum type="arabicPeriod" startAt="1"/>
                </a:pPr>
              </a:p>
            </p:txBody>
          </p:sp>
        </p:grpSp>
        <p:sp>
          <p:nvSpPr>
            <p:cNvPr name="TextBox 13" id="13"/>
            <p:cNvSpPr txBox="true"/>
            <p:nvPr/>
          </p:nvSpPr>
          <p:spPr>
            <a:xfrm rot="0">
              <a:off x="196804" y="240594"/>
              <a:ext cx="3610008" cy="597535"/>
            </a:xfrm>
            <a:prstGeom prst="rect">
              <a:avLst/>
            </a:prstGeom>
          </p:spPr>
          <p:txBody>
            <a:bodyPr anchor="t" rtlCol="false" tIns="0" lIns="0" bIns="0" rIns="0">
              <a:spAutoFit/>
            </a:bodyPr>
            <a:lstStyle/>
            <a:p>
              <a:pPr algn="l">
                <a:lnSpc>
                  <a:spcPts val="3240"/>
                </a:lnSpc>
                <a:spcBef>
                  <a:spcPct val="0"/>
                </a:spcBef>
              </a:pPr>
              <a:r>
                <a:rPr lang="en-US" sz="3000">
                  <a:solidFill>
                    <a:srgbClr val="FFFFFF"/>
                  </a:solidFill>
                  <a:latin typeface="Ubuntu Bold"/>
                </a:rPr>
                <a:t>Child slavery</a:t>
              </a:r>
            </a:p>
          </p:txBody>
        </p:sp>
        <p:sp>
          <p:nvSpPr>
            <p:cNvPr name="TextBox 14" id="14"/>
            <p:cNvSpPr txBox="true"/>
            <p:nvPr/>
          </p:nvSpPr>
          <p:spPr>
            <a:xfrm rot="0">
              <a:off x="6029029" y="264724"/>
              <a:ext cx="10634867" cy="1050925"/>
            </a:xfrm>
            <a:prstGeom prst="rect">
              <a:avLst/>
            </a:prstGeom>
          </p:spPr>
          <p:txBody>
            <a:bodyPr anchor="t" rtlCol="false" tIns="0" lIns="0" bIns="0" rIns="0">
              <a:spAutoFit/>
            </a:bodyPr>
            <a:lstStyle/>
            <a:p>
              <a:pPr algn="l" marL="561342" indent="-280671" lvl="1">
                <a:lnSpc>
                  <a:spcPts val="3120"/>
                </a:lnSpc>
                <a:buFont typeface="Arial"/>
                <a:buChar char="•"/>
              </a:pPr>
              <a:r>
                <a:rPr lang="en-US" sz="2600">
                  <a:solidFill>
                    <a:srgbClr val="FFFFFF"/>
                  </a:solidFill>
                  <a:latin typeface="Open Sans"/>
                </a:rPr>
                <a:t>Especially w</a:t>
              </a:r>
              <a:r>
                <a:rPr lang="en-US" sz="2600">
                  <a:solidFill>
                    <a:srgbClr val="FFFFFF"/>
                  </a:solidFill>
                  <a:latin typeface="Open Sans"/>
                </a:rPr>
                <a:t>here less visibility of 2nd or 3rd tier suppliers.</a:t>
              </a:r>
            </a:p>
          </p:txBody>
        </p:sp>
      </p:grpSp>
      <p:grpSp>
        <p:nvGrpSpPr>
          <p:cNvPr name="Group 15" id="15"/>
          <p:cNvGrpSpPr/>
          <p:nvPr/>
        </p:nvGrpSpPr>
        <p:grpSpPr>
          <a:xfrm rot="0">
            <a:off x="1028700" y="4829923"/>
            <a:ext cx="15892898" cy="801899"/>
            <a:chOff x="0" y="0"/>
            <a:chExt cx="21190530" cy="1069198"/>
          </a:xfrm>
        </p:grpSpPr>
        <p:grpSp>
          <p:nvGrpSpPr>
            <p:cNvPr name="Group 16" id="16"/>
            <p:cNvGrpSpPr/>
            <p:nvPr/>
          </p:nvGrpSpPr>
          <p:grpSpPr>
            <a:xfrm rot="0">
              <a:off x="0" y="0"/>
              <a:ext cx="5298025" cy="1069198"/>
              <a:chOff x="0" y="0"/>
              <a:chExt cx="2013768" cy="406400"/>
            </a:xfrm>
          </p:grpSpPr>
          <p:sp>
            <p:nvSpPr>
              <p:cNvPr name="Freeform 17" id="17"/>
              <p:cNvSpPr/>
              <p:nvPr/>
            </p:nvSpPr>
            <p:spPr>
              <a:xfrm flipH="false" flipV="false" rot="0">
                <a:off x="0" y="0"/>
                <a:ext cx="2013768" cy="406400"/>
              </a:xfrm>
              <a:custGeom>
                <a:avLst/>
                <a:gdLst/>
                <a:ahLst/>
                <a:cxnLst/>
                <a:rect r="r" b="b" t="t" l="l"/>
                <a:pathLst>
                  <a:path h="406400" w="2013768">
                    <a:moveTo>
                      <a:pt x="1810568" y="0"/>
                    </a:moveTo>
                    <a:lnTo>
                      <a:pt x="0" y="0"/>
                    </a:lnTo>
                    <a:lnTo>
                      <a:pt x="0" y="406400"/>
                    </a:lnTo>
                    <a:lnTo>
                      <a:pt x="1810568" y="406400"/>
                    </a:lnTo>
                    <a:lnTo>
                      <a:pt x="2013768" y="203200"/>
                    </a:lnTo>
                    <a:lnTo>
                      <a:pt x="1810568" y="0"/>
                    </a:lnTo>
                    <a:close/>
                  </a:path>
                </a:pathLst>
              </a:custGeom>
              <a:solidFill>
                <a:srgbClr val="F27244"/>
              </a:solidFill>
            </p:spPr>
          </p:sp>
          <p:sp>
            <p:nvSpPr>
              <p:cNvPr name="TextBox 18" id="18"/>
              <p:cNvSpPr txBox="true"/>
              <p:nvPr/>
            </p:nvSpPr>
            <p:spPr>
              <a:xfrm>
                <a:off x="0" y="-19050"/>
                <a:ext cx="1899468" cy="425450"/>
              </a:xfrm>
              <a:prstGeom prst="rect">
                <a:avLst/>
              </a:prstGeom>
            </p:spPr>
            <p:txBody>
              <a:bodyPr anchor="ctr" rtlCol="false" tIns="50800" lIns="50800" bIns="50800" rIns="50800"/>
              <a:lstStyle/>
              <a:p>
                <a:pPr algn="ctr">
                  <a:lnSpc>
                    <a:spcPts val="2160"/>
                  </a:lnSpc>
                </a:pPr>
              </a:p>
            </p:txBody>
          </p:sp>
        </p:grpSp>
        <p:sp>
          <p:nvSpPr>
            <p:cNvPr name="TextBox 19" id="19"/>
            <p:cNvSpPr txBox="true"/>
            <p:nvPr/>
          </p:nvSpPr>
          <p:spPr>
            <a:xfrm rot="0">
              <a:off x="196804" y="240594"/>
              <a:ext cx="5004359" cy="597535"/>
            </a:xfrm>
            <a:prstGeom prst="rect">
              <a:avLst/>
            </a:prstGeom>
          </p:spPr>
          <p:txBody>
            <a:bodyPr anchor="t" rtlCol="false" tIns="0" lIns="0" bIns="0" rIns="0">
              <a:spAutoFit/>
            </a:bodyPr>
            <a:lstStyle/>
            <a:p>
              <a:pPr algn="l">
                <a:lnSpc>
                  <a:spcPts val="3240"/>
                </a:lnSpc>
                <a:spcBef>
                  <a:spcPct val="0"/>
                </a:spcBef>
              </a:pPr>
              <a:r>
                <a:rPr lang="en-US" sz="3000">
                  <a:solidFill>
                    <a:srgbClr val="FFFFFF"/>
                  </a:solidFill>
                  <a:latin typeface="Ubuntu Bold"/>
                </a:rPr>
                <a:t>Sexual exploitation</a:t>
              </a:r>
            </a:p>
          </p:txBody>
        </p:sp>
        <p:sp>
          <p:nvSpPr>
            <p:cNvPr name="TextBox 20" id="20"/>
            <p:cNvSpPr txBox="true"/>
            <p:nvPr/>
          </p:nvSpPr>
          <p:spPr>
            <a:xfrm rot="0">
              <a:off x="6029029" y="4374"/>
              <a:ext cx="15161501" cy="1050925"/>
            </a:xfrm>
            <a:prstGeom prst="rect">
              <a:avLst/>
            </a:prstGeom>
          </p:spPr>
          <p:txBody>
            <a:bodyPr anchor="t" rtlCol="false" tIns="0" lIns="0" bIns="0" rIns="0">
              <a:spAutoFit/>
            </a:bodyPr>
            <a:lstStyle/>
            <a:p>
              <a:pPr algn="l" marL="561342" indent="-280671" lvl="1">
                <a:lnSpc>
                  <a:spcPts val="3120"/>
                </a:lnSpc>
                <a:buFont typeface="Arial"/>
                <a:buChar char="•"/>
              </a:pPr>
              <a:r>
                <a:rPr lang="en-US" sz="2600">
                  <a:solidFill>
                    <a:srgbClr val="FFFFFF"/>
                  </a:solidFill>
                  <a:latin typeface="Open Sans"/>
                </a:rPr>
                <a:t>Hotels rooms used for sexual exploitation. </a:t>
              </a:r>
            </a:p>
            <a:p>
              <a:pPr algn="l" marL="561342" indent="-280671" lvl="1">
                <a:lnSpc>
                  <a:spcPts val="3120"/>
                </a:lnSpc>
                <a:buFont typeface="Arial"/>
                <a:buChar char="•"/>
              </a:pPr>
              <a:r>
                <a:rPr lang="en-US" sz="2600">
                  <a:solidFill>
                    <a:srgbClr val="FFFFFF"/>
                  </a:solidFill>
                  <a:latin typeface="Open Sans"/>
                </a:rPr>
                <a:t>Bars or other nighttime venues.</a:t>
              </a:r>
            </a:p>
          </p:txBody>
        </p:sp>
      </p:grpSp>
      <p:grpSp>
        <p:nvGrpSpPr>
          <p:cNvPr name="Group 21" id="21"/>
          <p:cNvGrpSpPr/>
          <p:nvPr/>
        </p:nvGrpSpPr>
        <p:grpSpPr>
          <a:xfrm rot="0">
            <a:off x="1028700" y="8728805"/>
            <a:ext cx="15892898" cy="801899"/>
            <a:chOff x="0" y="0"/>
            <a:chExt cx="21190530" cy="1069198"/>
          </a:xfrm>
        </p:grpSpPr>
        <p:grpSp>
          <p:nvGrpSpPr>
            <p:cNvPr name="Group 22" id="22"/>
            <p:cNvGrpSpPr/>
            <p:nvPr/>
          </p:nvGrpSpPr>
          <p:grpSpPr>
            <a:xfrm rot="0">
              <a:off x="0" y="0"/>
              <a:ext cx="5298025" cy="1069198"/>
              <a:chOff x="0" y="0"/>
              <a:chExt cx="2013768" cy="406400"/>
            </a:xfrm>
          </p:grpSpPr>
          <p:sp>
            <p:nvSpPr>
              <p:cNvPr name="Freeform 23" id="23"/>
              <p:cNvSpPr/>
              <p:nvPr/>
            </p:nvSpPr>
            <p:spPr>
              <a:xfrm flipH="false" flipV="false" rot="0">
                <a:off x="0" y="0"/>
                <a:ext cx="2013768" cy="406400"/>
              </a:xfrm>
              <a:custGeom>
                <a:avLst/>
                <a:gdLst/>
                <a:ahLst/>
                <a:cxnLst/>
                <a:rect r="r" b="b" t="t" l="l"/>
                <a:pathLst>
                  <a:path h="406400" w="2013768">
                    <a:moveTo>
                      <a:pt x="1810568" y="0"/>
                    </a:moveTo>
                    <a:lnTo>
                      <a:pt x="0" y="0"/>
                    </a:lnTo>
                    <a:lnTo>
                      <a:pt x="0" y="406400"/>
                    </a:lnTo>
                    <a:lnTo>
                      <a:pt x="1810568" y="406400"/>
                    </a:lnTo>
                    <a:lnTo>
                      <a:pt x="2013768" y="203200"/>
                    </a:lnTo>
                    <a:lnTo>
                      <a:pt x="1810568" y="0"/>
                    </a:lnTo>
                    <a:close/>
                  </a:path>
                </a:pathLst>
              </a:custGeom>
              <a:solidFill>
                <a:srgbClr val="F27244"/>
              </a:solidFill>
            </p:spPr>
          </p:sp>
          <p:sp>
            <p:nvSpPr>
              <p:cNvPr name="TextBox 24" id="24"/>
              <p:cNvSpPr txBox="true"/>
              <p:nvPr/>
            </p:nvSpPr>
            <p:spPr>
              <a:xfrm>
                <a:off x="0" y="-19050"/>
                <a:ext cx="1899468" cy="425450"/>
              </a:xfrm>
              <a:prstGeom prst="rect">
                <a:avLst/>
              </a:prstGeom>
            </p:spPr>
            <p:txBody>
              <a:bodyPr anchor="ctr" rtlCol="false" tIns="50800" lIns="50800" bIns="50800" rIns="50800"/>
              <a:lstStyle/>
              <a:p>
                <a:pPr algn="ctr">
                  <a:lnSpc>
                    <a:spcPts val="2160"/>
                  </a:lnSpc>
                </a:pPr>
              </a:p>
            </p:txBody>
          </p:sp>
        </p:grpSp>
        <p:sp>
          <p:nvSpPr>
            <p:cNvPr name="TextBox 25" id="25"/>
            <p:cNvSpPr txBox="true"/>
            <p:nvPr/>
          </p:nvSpPr>
          <p:spPr>
            <a:xfrm rot="0">
              <a:off x="196804" y="240594"/>
              <a:ext cx="4873860" cy="597535"/>
            </a:xfrm>
            <a:prstGeom prst="rect">
              <a:avLst/>
            </a:prstGeom>
          </p:spPr>
          <p:txBody>
            <a:bodyPr anchor="t" rtlCol="false" tIns="0" lIns="0" bIns="0" rIns="0">
              <a:spAutoFit/>
            </a:bodyPr>
            <a:lstStyle/>
            <a:p>
              <a:pPr algn="l">
                <a:lnSpc>
                  <a:spcPts val="3240"/>
                </a:lnSpc>
                <a:spcBef>
                  <a:spcPct val="0"/>
                </a:spcBef>
              </a:pPr>
              <a:r>
                <a:rPr lang="en-US" sz="3000">
                  <a:solidFill>
                    <a:srgbClr val="FFFFFF"/>
                  </a:solidFill>
                  <a:latin typeface="Ubuntu Bold"/>
                </a:rPr>
                <a:t>Human trafficking</a:t>
              </a:r>
            </a:p>
          </p:txBody>
        </p:sp>
        <p:sp>
          <p:nvSpPr>
            <p:cNvPr name="TextBox 26" id="26"/>
            <p:cNvSpPr txBox="true"/>
            <p:nvPr/>
          </p:nvSpPr>
          <p:spPr>
            <a:xfrm rot="0">
              <a:off x="6029029" y="4374"/>
              <a:ext cx="15161501" cy="1050925"/>
            </a:xfrm>
            <a:prstGeom prst="rect">
              <a:avLst/>
            </a:prstGeom>
          </p:spPr>
          <p:txBody>
            <a:bodyPr anchor="t" rtlCol="false" tIns="0" lIns="0" bIns="0" rIns="0">
              <a:spAutoFit/>
            </a:bodyPr>
            <a:lstStyle/>
            <a:p>
              <a:pPr algn="l" marL="561342" indent="-280671" lvl="1">
                <a:lnSpc>
                  <a:spcPts val="3120"/>
                </a:lnSpc>
                <a:buFont typeface="Arial"/>
                <a:buChar char="•"/>
              </a:pPr>
              <a:r>
                <a:rPr lang="en-US" sz="2600">
                  <a:solidFill>
                    <a:srgbClr val="FFFFFF"/>
                  </a:solidFill>
                  <a:latin typeface="Open Sans"/>
                </a:rPr>
                <a:t>Hotel rooms used as temporary accommodation when transporting people for exploitation.</a:t>
              </a:r>
            </a:p>
          </p:txBody>
        </p:sp>
      </p:grpSp>
      <p:grpSp>
        <p:nvGrpSpPr>
          <p:cNvPr name="Group 27" id="27"/>
          <p:cNvGrpSpPr/>
          <p:nvPr/>
        </p:nvGrpSpPr>
        <p:grpSpPr>
          <a:xfrm rot="0">
            <a:off x="1028700" y="6129550"/>
            <a:ext cx="15892898" cy="801899"/>
            <a:chOff x="0" y="0"/>
            <a:chExt cx="21190530" cy="1069198"/>
          </a:xfrm>
        </p:grpSpPr>
        <p:sp>
          <p:nvSpPr>
            <p:cNvPr name="TextBox 28" id="28"/>
            <p:cNvSpPr txBox="true"/>
            <p:nvPr/>
          </p:nvSpPr>
          <p:spPr>
            <a:xfrm rot="0">
              <a:off x="6029029" y="4374"/>
              <a:ext cx="15161501" cy="1050925"/>
            </a:xfrm>
            <a:prstGeom prst="rect">
              <a:avLst/>
            </a:prstGeom>
          </p:spPr>
          <p:txBody>
            <a:bodyPr anchor="t" rtlCol="false" tIns="0" lIns="0" bIns="0" rIns="0">
              <a:spAutoFit/>
            </a:bodyPr>
            <a:lstStyle/>
            <a:p>
              <a:pPr algn="l" marL="561342" indent="-280671" lvl="1">
                <a:lnSpc>
                  <a:spcPts val="3120"/>
                </a:lnSpc>
                <a:buFont typeface="Arial"/>
                <a:buChar char="•"/>
              </a:pPr>
              <a:r>
                <a:rPr lang="en-US" sz="2600">
                  <a:solidFill>
                    <a:srgbClr val="FFFFFF"/>
                  </a:solidFill>
                  <a:latin typeface="Open Sans"/>
                </a:rPr>
                <a:t>Hotels rooms or nighttime venues used for forced criminality, including stop overs or meetings for county lines. </a:t>
              </a:r>
            </a:p>
          </p:txBody>
        </p:sp>
        <p:grpSp>
          <p:nvGrpSpPr>
            <p:cNvPr name="Group 29" id="29"/>
            <p:cNvGrpSpPr/>
            <p:nvPr/>
          </p:nvGrpSpPr>
          <p:grpSpPr>
            <a:xfrm rot="0">
              <a:off x="0" y="0"/>
              <a:ext cx="5298025" cy="1069198"/>
              <a:chOff x="0" y="0"/>
              <a:chExt cx="2013768" cy="406400"/>
            </a:xfrm>
          </p:grpSpPr>
          <p:sp>
            <p:nvSpPr>
              <p:cNvPr name="Freeform 30" id="30"/>
              <p:cNvSpPr/>
              <p:nvPr/>
            </p:nvSpPr>
            <p:spPr>
              <a:xfrm flipH="false" flipV="false" rot="0">
                <a:off x="0" y="0"/>
                <a:ext cx="2013768" cy="406400"/>
              </a:xfrm>
              <a:custGeom>
                <a:avLst/>
                <a:gdLst/>
                <a:ahLst/>
                <a:cxnLst/>
                <a:rect r="r" b="b" t="t" l="l"/>
                <a:pathLst>
                  <a:path h="406400" w="2013768">
                    <a:moveTo>
                      <a:pt x="1810568" y="0"/>
                    </a:moveTo>
                    <a:lnTo>
                      <a:pt x="0" y="0"/>
                    </a:lnTo>
                    <a:lnTo>
                      <a:pt x="0" y="406400"/>
                    </a:lnTo>
                    <a:lnTo>
                      <a:pt x="1810568" y="406400"/>
                    </a:lnTo>
                    <a:lnTo>
                      <a:pt x="2013768" y="203200"/>
                    </a:lnTo>
                    <a:lnTo>
                      <a:pt x="1810568" y="0"/>
                    </a:lnTo>
                    <a:close/>
                  </a:path>
                </a:pathLst>
              </a:custGeom>
              <a:solidFill>
                <a:srgbClr val="F27244"/>
              </a:solidFill>
            </p:spPr>
          </p:sp>
          <p:sp>
            <p:nvSpPr>
              <p:cNvPr name="TextBox 31" id="31"/>
              <p:cNvSpPr txBox="true"/>
              <p:nvPr/>
            </p:nvSpPr>
            <p:spPr>
              <a:xfrm>
                <a:off x="0" y="-19050"/>
                <a:ext cx="1899468" cy="425450"/>
              </a:xfrm>
              <a:prstGeom prst="rect">
                <a:avLst/>
              </a:prstGeom>
            </p:spPr>
            <p:txBody>
              <a:bodyPr anchor="ctr" rtlCol="false" tIns="50800" lIns="50800" bIns="50800" rIns="50800"/>
              <a:lstStyle/>
              <a:p>
                <a:pPr algn="ctr">
                  <a:lnSpc>
                    <a:spcPts val="2160"/>
                  </a:lnSpc>
                </a:pPr>
              </a:p>
            </p:txBody>
          </p:sp>
        </p:grpSp>
        <p:sp>
          <p:nvSpPr>
            <p:cNvPr name="TextBox 32" id="32"/>
            <p:cNvSpPr txBox="true"/>
            <p:nvPr/>
          </p:nvSpPr>
          <p:spPr>
            <a:xfrm rot="0">
              <a:off x="196804" y="240594"/>
              <a:ext cx="4671620" cy="597535"/>
            </a:xfrm>
            <a:prstGeom prst="rect">
              <a:avLst/>
            </a:prstGeom>
          </p:spPr>
          <p:txBody>
            <a:bodyPr anchor="t" rtlCol="false" tIns="0" lIns="0" bIns="0" rIns="0">
              <a:spAutoFit/>
            </a:bodyPr>
            <a:lstStyle/>
            <a:p>
              <a:pPr algn="l">
                <a:lnSpc>
                  <a:spcPts val="3240"/>
                </a:lnSpc>
                <a:spcBef>
                  <a:spcPct val="0"/>
                </a:spcBef>
              </a:pPr>
              <a:r>
                <a:rPr lang="en-US" sz="3000">
                  <a:solidFill>
                    <a:srgbClr val="FFFFFF"/>
                  </a:solidFill>
                  <a:latin typeface="Ubuntu Bold"/>
                </a:rPr>
                <a:t>Forced criminality</a:t>
              </a:r>
            </a:p>
          </p:txBody>
        </p:sp>
      </p:grpSp>
      <p:grpSp>
        <p:nvGrpSpPr>
          <p:cNvPr name="Group 33" id="33"/>
          <p:cNvGrpSpPr/>
          <p:nvPr/>
        </p:nvGrpSpPr>
        <p:grpSpPr>
          <a:xfrm rot="0">
            <a:off x="1028700" y="7429178"/>
            <a:ext cx="15892898" cy="801899"/>
            <a:chOff x="0" y="0"/>
            <a:chExt cx="21190530" cy="1069198"/>
          </a:xfrm>
        </p:grpSpPr>
        <p:sp>
          <p:nvSpPr>
            <p:cNvPr name="TextBox 34" id="34"/>
            <p:cNvSpPr txBox="true"/>
            <p:nvPr/>
          </p:nvSpPr>
          <p:spPr>
            <a:xfrm rot="0">
              <a:off x="6029029" y="4374"/>
              <a:ext cx="15161501" cy="1050925"/>
            </a:xfrm>
            <a:prstGeom prst="rect">
              <a:avLst/>
            </a:prstGeom>
          </p:spPr>
          <p:txBody>
            <a:bodyPr anchor="t" rtlCol="false" tIns="0" lIns="0" bIns="0" rIns="0">
              <a:spAutoFit/>
            </a:bodyPr>
            <a:lstStyle/>
            <a:p>
              <a:pPr algn="l" marL="561342" indent="-280671" lvl="1">
                <a:lnSpc>
                  <a:spcPts val="3120"/>
                </a:lnSpc>
                <a:buFont typeface="Arial"/>
                <a:buChar char="•"/>
              </a:pPr>
              <a:r>
                <a:rPr lang="en-US" sz="2600">
                  <a:solidFill>
                    <a:srgbClr val="FFFFFF"/>
                  </a:solidFill>
                  <a:latin typeface="Open Sans"/>
                </a:rPr>
                <a:t>Guests of the hotel may bring their domestic workers – some of these people may be working under exploitative conditions.</a:t>
              </a:r>
            </a:p>
          </p:txBody>
        </p:sp>
        <p:grpSp>
          <p:nvGrpSpPr>
            <p:cNvPr name="Group 35" id="35"/>
            <p:cNvGrpSpPr/>
            <p:nvPr/>
          </p:nvGrpSpPr>
          <p:grpSpPr>
            <a:xfrm rot="0">
              <a:off x="0" y="0"/>
              <a:ext cx="5298025" cy="1069198"/>
              <a:chOff x="0" y="0"/>
              <a:chExt cx="2013768" cy="406400"/>
            </a:xfrm>
          </p:grpSpPr>
          <p:sp>
            <p:nvSpPr>
              <p:cNvPr name="Freeform 36" id="36"/>
              <p:cNvSpPr/>
              <p:nvPr/>
            </p:nvSpPr>
            <p:spPr>
              <a:xfrm flipH="false" flipV="false" rot="0">
                <a:off x="0" y="0"/>
                <a:ext cx="2013768" cy="406400"/>
              </a:xfrm>
              <a:custGeom>
                <a:avLst/>
                <a:gdLst/>
                <a:ahLst/>
                <a:cxnLst/>
                <a:rect r="r" b="b" t="t" l="l"/>
                <a:pathLst>
                  <a:path h="406400" w="2013768">
                    <a:moveTo>
                      <a:pt x="1810568" y="0"/>
                    </a:moveTo>
                    <a:lnTo>
                      <a:pt x="0" y="0"/>
                    </a:lnTo>
                    <a:lnTo>
                      <a:pt x="0" y="406400"/>
                    </a:lnTo>
                    <a:lnTo>
                      <a:pt x="1810568" y="406400"/>
                    </a:lnTo>
                    <a:lnTo>
                      <a:pt x="2013768" y="203200"/>
                    </a:lnTo>
                    <a:lnTo>
                      <a:pt x="1810568" y="0"/>
                    </a:lnTo>
                    <a:close/>
                  </a:path>
                </a:pathLst>
              </a:custGeom>
              <a:solidFill>
                <a:srgbClr val="F27244"/>
              </a:solidFill>
            </p:spPr>
          </p:sp>
          <p:sp>
            <p:nvSpPr>
              <p:cNvPr name="TextBox 37" id="37"/>
              <p:cNvSpPr txBox="true"/>
              <p:nvPr/>
            </p:nvSpPr>
            <p:spPr>
              <a:xfrm>
                <a:off x="0" y="-19050"/>
                <a:ext cx="1899468" cy="425450"/>
              </a:xfrm>
              <a:prstGeom prst="rect">
                <a:avLst/>
              </a:prstGeom>
            </p:spPr>
            <p:txBody>
              <a:bodyPr anchor="ctr" rtlCol="false" tIns="50800" lIns="50800" bIns="50800" rIns="50800"/>
              <a:lstStyle/>
              <a:p>
                <a:pPr algn="ctr">
                  <a:lnSpc>
                    <a:spcPts val="2160"/>
                  </a:lnSpc>
                </a:pPr>
              </a:p>
            </p:txBody>
          </p:sp>
        </p:grpSp>
        <p:sp>
          <p:nvSpPr>
            <p:cNvPr name="TextBox 38" id="38"/>
            <p:cNvSpPr txBox="true"/>
            <p:nvPr/>
          </p:nvSpPr>
          <p:spPr>
            <a:xfrm rot="0">
              <a:off x="196804" y="240594"/>
              <a:ext cx="4799861" cy="597535"/>
            </a:xfrm>
            <a:prstGeom prst="rect">
              <a:avLst/>
            </a:prstGeom>
          </p:spPr>
          <p:txBody>
            <a:bodyPr anchor="t" rtlCol="false" tIns="0" lIns="0" bIns="0" rIns="0">
              <a:spAutoFit/>
            </a:bodyPr>
            <a:lstStyle/>
            <a:p>
              <a:pPr algn="l">
                <a:lnSpc>
                  <a:spcPts val="3240"/>
                </a:lnSpc>
                <a:spcBef>
                  <a:spcPct val="0"/>
                </a:spcBef>
              </a:pPr>
              <a:r>
                <a:rPr lang="en-US" sz="3000">
                  <a:solidFill>
                    <a:srgbClr val="FFFFFF"/>
                  </a:solidFill>
                  <a:latin typeface="Ubuntu Bold"/>
                </a:rPr>
                <a:t>Domestic servitude</a:t>
              </a:r>
            </a:p>
          </p:txBody>
        </p:sp>
      </p:grpSp>
      <p:sp>
        <p:nvSpPr>
          <p:cNvPr name="TextBox 39" id="39"/>
          <p:cNvSpPr txBox="true"/>
          <p:nvPr/>
        </p:nvSpPr>
        <p:spPr>
          <a:xfrm rot="0">
            <a:off x="1028700" y="904875"/>
            <a:ext cx="9325079" cy="955675"/>
          </a:xfrm>
          <a:prstGeom prst="rect">
            <a:avLst/>
          </a:prstGeom>
        </p:spPr>
        <p:txBody>
          <a:bodyPr anchor="t" rtlCol="false" tIns="0" lIns="0" bIns="0" rIns="0">
            <a:spAutoFit/>
          </a:bodyPr>
          <a:lstStyle/>
          <a:p>
            <a:pPr algn="l" marL="0" indent="0" lvl="0">
              <a:lnSpc>
                <a:spcPts val="7699"/>
              </a:lnSpc>
              <a:spcBef>
                <a:spcPct val="0"/>
              </a:spcBef>
            </a:pPr>
            <a:r>
              <a:rPr lang="en-US" sz="5499">
                <a:solidFill>
                  <a:srgbClr val="F27244"/>
                </a:solidFill>
                <a:latin typeface="Ubuntu Bold"/>
              </a:rPr>
              <a:t>Modern slavery</a:t>
            </a:r>
            <a:r>
              <a:rPr lang="en-US" sz="5499">
                <a:solidFill>
                  <a:srgbClr val="FFFFFF"/>
                </a:solidFill>
                <a:latin typeface="Ubuntu Bold"/>
              </a:rPr>
              <a:t> in hotels</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F27244"/>
        </a:solidFill>
      </p:bgPr>
    </p:bg>
    <p:spTree>
      <p:nvGrpSpPr>
        <p:cNvPr id="1" name=""/>
        <p:cNvGrpSpPr/>
        <p:nvPr/>
      </p:nvGrpSpPr>
      <p:grpSpPr>
        <a:xfrm>
          <a:off x="0" y="0"/>
          <a:ext cx="0" cy="0"/>
          <a:chOff x="0" y="0"/>
          <a:chExt cx="0" cy="0"/>
        </a:xfrm>
      </p:grpSpPr>
      <p:sp>
        <p:nvSpPr>
          <p:cNvPr name="Freeform 2" id="2"/>
          <p:cNvSpPr/>
          <p:nvPr/>
        </p:nvSpPr>
        <p:spPr>
          <a:xfrm flipH="false" flipV="false" rot="0">
            <a:off x="-443610" y="-164627"/>
            <a:ext cx="19175221" cy="10616255"/>
          </a:xfrm>
          <a:custGeom>
            <a:avLst/>
            <a:gdLst/>
            <a:ahLst/>
            <a:cxnLst/>
            <a:rect r="r" b="b" t="t" l="l"/>
            <a:pathLst>
              <a:path h="10616255" w="19175221">
                <a:moveTo>
                  <a:pt x="0" y="0"/>
                </a:moveTo>
                <a:lnTo>
                  <a:pt x="19175220" y="0"/>
                </a:lnTo>
                <a:lnTo>
                  <a:pt x="19175220" y="10616254"/>
                </a:lnTo>
                <a:lnTo>
                  <a:pt x="0" y="10616254"/>
                </a:lnTo>
                <a:lnTo>
                  <a:pt x="0" y="0"/>
                </a:lnTo>
                <a:close/>
              </a:path>
            </a:pathLst>
          </a:custGeom>
          <a:blipFill>
            <a:blip r:embed="rId2">
              <a:alphaModFix amt="13000"/>
            </a:blip>
            <a:stretch>
              <a:fillRect l="-3471" t="-3691" r="-12071" b="-13590"/>
            </a:stretch>
          </a:blipFill>
        </p:spPr>
      </p:sp>
      <p:sp>
        <p:nvSpPr>
          <p:cNvPr name="TextBox 3" id="3"/>
          <p:cNvSpPr txBox="true"/>
          <p:nvPr/>
        </p:nvSpPr>
        <p:spPr>
          <a:xfrm rot="0">
            <a:off x="1028700" y="3524312"/>
            <a:ext cx="15853012" cy="3200275"/>
          </a:xfrm>
          <a:prstGeom prst="rect">
            <a:avLst/>
          </a:prstGeom>
        </p:spPr>
        <p:txBody>
          <a:bodyPr anchor="t" rtlCol="false" tIns="0" lIns="0" bIns="0" rIns="0">
            <a:spAutoFit/>
          </a:bodyPr>
          <a:lstStyle/>
          <a:p>
            <a:pPr algn="l">
              <a:lnSpc>
                <a:spcPts val="12595"/>
              </a:lnSpc>
            </a:pPr>
            <a:r>
              <a:rPr lang="en-US" sz="10496">
                <a:solidFill>
                  <a:srgbClr val="FFFFFF"/>
                </a:solidFill>
                <a:latin typeface="Ubuntu Bold"/>
              </a:rPr>
              <a:t>Modern Slavery Statements</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0" t="-395" r="0" b="-77382"/>
            </a:stretch>
          </a:blipFill>
        </p:spPr>
      </p:sp>
      <p:sp>
        <p:nvSpPr>
          <p:cNvPr name="TextBox 3" id="3"/>
          <p:cNvSpPr txBox="true"/>
          <p:nvPr/>
        </p:nvSpPr>
        <p:spPr>
          <a:xfrm rot="0">
            <a:off x="1028700" y="2621564"/>
            <a:ext cx="15996846" cy="3429000"/>
          </a:xfrm>
          <a:prstGeom prst="rect">
            <a:avLst/>
          </a:prstGeom>
        </p:spPr>
        <p:txBody>
          <a:bodyPr anchor="t" rtlCol="false" tIns="0" lIns="0" bIns="0" rIns="0">
            <a:spAutoFit/>
          </a:bodyPr>
          <a:lstStyle/>
          <a:p>
            <a:pPr algn="l" marL="0" indent="0" lvl="0">
              <a:lnSpc>
                <a:spcPts val="4559"/>
              </a:lnSpc>
              <a:spcBef>
                <a:spcPct val="0"/>
              </a:spcBef>
            </a:pPr>
            <a:r>
              <a:rPr lang="en-US" sz="3799" strike="noStrike" u="none">
                <a:solidFill>
                  <a:srgbClr val="FFFFFF"/>
                </a:solidFill>
                <a:latin typeface="Open Sans"/>
              </a:rPr>
              <a:t>Modern slavery statements (also referred to as Transparency in</a:t>
            </a:r>
            <a:r>
              <a:rPr lang="en-US" sz="3799" strike="noStrike" u="none">
                <a:solidFill>
                  <a:srgbClr val="F27244"/>
                </a:solidFill>
                <a:latin typeface="Open Sans"/>
              </a:rPr>
              <a:t> Supply Chains (TISC) statements)</a:t>
            </a:r>
            <a:r>
              <a:rPr lang="en-US" sz="3799" strike="noStrike" u="none">
                <a:solidFill>
                  <a:srgbClr val="FFFFFF"/>
                </a:solidFill>
                <a:latin typeface="Open Sans"/>
              </a:rPr>
              <a:t> are important, usually public-facing, documents which outline the steps the business has taken during the financial year to ensure that slavery and human trafficking are not taking place in any of its supply chains and in any part of its own business. </a:t>
            </a:r>
          </a:p>
        </p:txBody>
      </p:sp>
      <p:sp>
        <p:nvSpPr>
          <p:cNvPr name="TextBox 4" id="4"/>
          <p:cNvSpPr txBox="true"/>
          <p:nvPr/>
        </p:nvSpPr>
        <p:spPr>
          <a:xfrm rot="0">
            <a:off x="1028700" y="6400800"/>
            <a:ext cx="14600404" cy="2857500"/>
          </a:xfrm>
          <a:prstGeom prst="rect">
            <a:avLst/>
          </a:prstGeom>
        </p:spPr>
        <p:txBody>
          <a:bodyPr anchor="t" rtlCol="false" tIns="0" lIns="0" bIns="0" rIns="0">
            <a:spAutoFit/>
          </a:bodyPr>
          <a:lstStyle/>
          <a:p>
            <a:pPr algn="l" marL="820416" indent="-410208" lvl="1">
              <a:lnSpc>
                <a:spcPts val="4559"/>
              </a:lnSpc>
              <a:buFont typeface="Arial"/>
              <a:buChar char="•"/>
            </a:pPr>
            <a:r>
              <a:rPr lang="en-US" sz="3799" strike="noStrike" u="none">
                <a:solidFill>
                  <a:srgbClr val="FFFFFF"/>
                </a:solidFill>
                <a:latin typeface="Open Sans"/>
              </a:rPr>
              <a:t>Compulsory for all businesses with an </a:t>
            </a:r>
            <a:r>
              <a:rPr lang="en-US" sz="3799" strike="noStrike" u="none">
                <a:solidFill>
                  <a:srgbClr val="F27244"/>
                </a:solidFill>
                <a:latin typeface="Open Sans"/>
              </a:rPr>
              <a:t>annual turnover of over £36 million</a:t>
            </a:r>
          </a:p>
          <a:p>
            <a:pPr algn="l" marL="820416" indent="-410208" lvl="1">
              <a:lnSpc>
                <a:spcPts val="4559"/>
              </a:lnSpc>
              <a:buFont typeface="Arial"/>
              <a:buChar char="•"/>
            </a:pPr>
            <a:r>
              <a:rPr lang="en-US" sz="3799" strike="noStrike" u="none">
                <a:solidFill>
                  <a:srgbClr val="FFFFFF"/>
                </a:solidFill>
                <a:latin typeface="Open Sans"/>
              </a:rPr>
              <a:t>Recommended for all - powerful way to let staff, guests, partners and suppliers know about your commitment to tackling modern slavery</a:t>
            </a:r>
          </a:p>
        </p:txBody>
      </p:sp>
      <p:sp>
        <p:nvSpPr>
          <p:cNvPr name="TextBox 5" id="5"/>
          <p:cNvSpPr txBox="true"/>
          <p:nvPr/>
        </p:nvSpPr>
        <p:spPr>
          <a:xfrm rot="0">
            <a:off x="1028700" y="904875"/>
            <a:ext cx="12855862" cy="955675"/>
          </a:xfrm>
          <a:prstGeom prst="rect">
            <a:avLst/>
          </a:prstGeom>
        </p:spPr>
        <p:txBody>
          <a:bodyPr anchor="t" rtlCol="false" tIns="0" lIns="0" bIns="0" rIns="0">
            <a:spAutoFit/>
          </a:bodyPr>
          <a:lstStyle/>
          <a:p>
            <a:pPr algn="l" marL="0" indent="0" lvl="0">
              <a:lnSpc>
                <a:spcPts val="7699"/>
              </a:lnSpc>
              <a:spcBef>
                <a:spcPct val="0"/>
              </a:spcBef>
            </a:pPr>
            <a:r>
              <a:rPr lang="en-US" sz="5499" strike="noStrike" u="none">
                <a:solidFill>
                  <a:srgbClr val="FFFFFF"/>
                </a:solidFill>
                <a:latin typeface="Ubuntu Bold"/>
              </a:rPr>
              <a:t>What is a </a:t>
            </a:r>
            <a:r>
              <a:rPr lang="en-US" sz="5499" strike="noStrike" u="none">
                <a:solidFill>
                  <a:srgbClr val="F27244"/>
                </a:solidFill>
                <a:latin typeface="Ubuntu Bold"/>
              </a:rPr>
              <a:t>Modern Slavery Statement</a:t>
            </a:r>
            <a:r>
              <a:rPr lang="en-US" sz="5499" strike="noStrike" u="none">
                <a:solidFill>
                  <a:srgbClr val="FFFFFF"/>
                </a:solidFill>
                <a:latin typeface="Ubuntu Bold"/>
              </a:rPr>
              <a:t>?</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0" t="-395" r="0" b="-77382"/>
            </a:stretch>
          </a:blipFill>
        </p:spPr>
      </p:sp>
      <p:sp>
        <p:nvSpPr>
          <p:cNvPr name="TextBox 3" id="3"/>
          <p:cNvSpPr txBox="true"/>
          <p:nvPr/>
        </p:nvSpPr>
        <p:spPr>
          <a:xfrm rot="0">
            <a:off x="1028700" y="2269986"/>
            <a:ext cx="13985951" cy="6058664"/>
          </a:xfrm>
          <a:prstGeom prst="rect">
            <a:avLst/>
          </a:prstGeom>
        </p:spPr>
        <p:txBody>
          <a:bodyPr anchor="t" rtlCol="false" tIns="0" lIns="0" bIns="0" rIns="0">
            <a:spAutoFit/>
          </a:bodyPr>
          <a:lstStyle/>
          <a:p>
            <a:pPr algn="l" marL="820416" indent="-410208" lvl="1">
              <a:lnSpc>
                <a:spcPts val="6953"/>
              </a:lnSpc>
              <a:buFont typeface="Arial"/>
              <a:buChar char="•"/>
            </a:pPr>
            <a:r>
              <a:rPr lang="en-US" sz="3799" strike="noStrike" u="none">
                <a:solidFill>
                  <a:srgbClr val="FFFFFF"/>
                </a:solidFill>
                <a:latin typeface="Open Sans"/>
              </a:rPr>
              <a:t>Define your commitment</a:t>
            </a:r>
          </a:p>
          <a:p>
            <a:pPr algn="l" marL="820416" indent="-410208" lvl="1">
              <a:lnSpc>
                <a:spcPts val="6953"/>
              </a:lnSpc>
              <a:buFont typeface="Arial"/>
              <a:buChar char="•"/>
            </a:pPr>
            <a:r>
              <a:rPr lang="en-US" sz="3799" strike="noStrike" u="none">
                <a:solidFill>
                  <a:srgbClr val="F27244"/>
                </a:solidFill>
                <a:latin typeface="Open Sans"/>
              </a:rPr>
              <a:t>Summarise business</a:t>
            </a:r>
            <a:r>
              <a:rPr lang="en-US" sz="3799" strike="noStrike" u="none">
                <a:solidFill>
                  <a:srgbClr val="FFFFFF"/>
                </a:solidFill>
                <a:latin typeface="Open Sans"/>
              </a:rPr>
              <a:t> structure</a:t>
            </a:r>
          </a:p>
          <a:p>
            <a:pPr algn="l" marL="820416" indent="-410208" lvl="1">
              <a:lnSpc>
                <a:spcPts val="6953"/>
              </a:lnSpc>
              <a:buFont typeface="Arial"/>
              <a:buChar char="•"/>
            </a:pPr>
            <a:r>
              <a:rPr lang="en-US" sz="3799" strike="noStrike" u="none">
                <a:solidFill>
                  <a:srgbClr val="FFFFFF"/>
                </a:solidFill>
                <a:latin typeface="Open Sans"/>
              </a:rPr>
              <a:t>An assessment of your </a:t>
            </a:r>
            <a:r>
              <a:rPr lang="en-US" sz="3799" strike="noStrike" u="none">
                <a:solidFill>
                  <a:srgbClr val="F27244"/>
                </a:solidFill>
                <a:latin typeface="Open Sans"/>
              </a:rPr>
              <a:t>supply chains</a:t>
            </a:r>
          </a:p>
          <a:p>
            <a:pPr algn="l" marL="820416" indent="-410208" lvl="1">
              <a:lnSpc>
                <a:spcPts val="6953"/>
              </a:lnSpc>
              <a:buFont typeface="Arial"/>
              <a:buChar char="•"/>
            </a:pPr>
            <a:r>
              <a:rPr lang="en-US" sz="3799" strike="noStrike" u="none">
                <a:solidFill>
                  <a:srgbClr val="FFFFFF"/>
                </a:solidFill>
                <a:latin typeface="Open Sans"/>
              </a:rPr>
              <a:t>Describe your</a:t>
            </a:r>
            <a:r>
              <a:rPr lang="en-US" sz="3799" strike="noStrike" u="none">
                <a:solidFill>
                  <a:srgbClr val="F27244"/>
                </a:solidFill>
                <a:latin typeface="Open Sans"/>
              </a:rPr>
              <a:t> policies, procedures and practices</a:t>
            </a:r>
          </a:p>
          <a:p>
            <a:pPr algn="l" marL="820416" indent="-410208" lvl="1">
              <a:lnSpc>
                <a:spcPts val="6953"/>
              </a:lnSpc>
              <a:buFont typeface="Arial"/>
              <a:buChar char="•"/>
            </a:pPr>
            <a:r>
              <a:rPr lang="en-US" sz="3799" strike="noStrike" u="none">
                <a:solidFill>
                  <a:srgbClr val="FFFFFF"/>
                </a:solidFill>
                <a:latin typeface="Open Sans"/>
              </a:rPr>
              <a:t>Highlight </a:t>
            </a:r>
            <a:r>
              <a:rPr lang="en-US" sz="3799" strike="noStrike" u="none">
                <a:solidFill>
                  <a:srgbClr val="F27244"/>
                </a:solidFill>
                <a:latin typeface="Open Sans"/>
              </a:rPr>
              <a:t>partnerships and collaborations</a:t>
            </a:r>
          </a:p>
          <a:p>
            <a:pPr algn="l" marL="820416" indent="-410208" lvl="1">
              <a:lnSpc>
                <a:spcPts val="6953"/>
              </a:lnSpc>
              <a:buFont typeface="Arial"/>
              <a:buChar char="•"/>
            </a:pPr>
            <a:r>
              <a:rPr lang="en-US" sz="3799" strike="noStrike" u="none">
                <a:solidFill>
                  <a:srgbClr val="FFFFFF"/>
                </a:solidFill>
                <a:latin typeface="Open Sans"/>
              </a:rPr>
              <a:t>Create an </a:t>
            </a:r>
            <a:r>
              <a:rPr lang="en-US" sz="3799" strike="noStrike" u="none">
                <a:solidFill>
                  <a:srgbClr val="F27244"/>
                </a:solidFill>
                <a:latin typeface="Open Sans"/>
              </a:rPr>
              <a:t>action plan</a:t>
            </a:r>
          </a:p>
          <a:p>
            <a:pPr algn="l" marL="820416" indent="-410208" lvl="1">
              <a:lnSpc>
                <a:spcPts val="6953"/>
              </a:lnSpc>
              <a:buFont typeface="Arial"/>
              <a:buChar char="•"/>
            </a:pPr>
            <a:r>
              <a:rPr lang="en-US" sz="3799" strike="noStrike" u="none">
                <a:solidFill>
                  <a:srgbClr val="FFFFFF"/>
                </a:solidFill>
                <a:latin typeface="Open Sans"/>
              </a:rPr>
              <a:t>Review and </a:t>
            </a:r>
            <a:r>
              <a:rPr lang="en-US" sz="3799" strike="noStrike" u="none">
                <a:solidFill>
                  <a:srgbClr val="F27244"/>
                </a:solidFill>
                <a:latin typeface="Open Sans"/>
              </a:rPr>
              <a:t>update</a:t>
            </a:r>
            <a:r>
              <a:rPr lang="en-US" sz="3799" strike="noStrike" u="none">
                <a:solidFill>
                  <a:srgbClr val="FFFFFF"/>
                </a:solidFill>
                <a:latin typeface="Open Sans"/>
              </a:rPr>
              <a:t> regularly</a:t>
            </a:r>
          </a:p>
        </p:txBody>
      </p:sp>
      <p:sp>
        <p:nvSpPr>
          <p:cNvPr name="TextBox 4" id="4"/>
          <p:cNvSpPr txBox="true"/>
          <p:nvPr/>
        </p:nvSpPr>
        <p:spPr>
          <a:xfrm rot="0">
            <a:off x="1028700" y="904875"/>
            <a:ext cx="6340529" cy="955675"/>
          </a:xfrm>
          <a:prstGeom prst="rect">
            <a:avLst/>
          </a:prstGeom>
        </p:spPr>
        <p:txBody>
          <a:bodyPr anchor="t" rtlCol="false" tIns="0" lIns="0" bIns="0" rIns="0">
            <a:spAutoFit/>
          </a:bodyPr>
          <a:lstStyle/>
          <a:p>
            <a:pPr algn="l" marL="0" indent="0" lvl="0">
              <a:lnSpc>
                <a:spcPts val="7699"/>
              </a:lnSpc>
              <a:spcBef>
                <a:spcPct val="0"/>
              </a:spcBef>
            </a:pPr>
            <a:r>
              <a:rPr lang="en-US" sz="5499" strike="noStrike" u="none">
                <a:solidFill>
                  <a:srgbClr val="FFFFFF"/>
                </a:solidFill>
                <a:latin typeface="Ubuntu Bold"/>
              </a:rPr>
              <a:t>What to </a:t>
            </a:r>
            <a:r>
              <a:rPr lang="en-US" sz="5499" strike="noStrike" u="none">
                <a:solidFill>
                  <a:srgbClr val="F27244"/>
                </a:solidFill>
                <a:latin typeface="Ubuntu Bold"/>
              </a:rPr>
              <a:t>include</a:t>
            </a:r>
            <a:r>
              <a:rPr lang="en-US" sz="5499" strike="noStrike" u="none">
                <a:solidFill>
                  <a:srgbClr val="FFFFFF"/>
                </a:solidFill>
                <a:latin typeface="Ubuntu Bold"/>
              </a:rPr>
              <a:t>?</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F27244"/>
        </a:solidFill>
      </p:bgPr>
    </p:bg>
    <p:spTree>
      <p:nvGrpSpPr>
        <p:cNvPr id="1" name=""/>
        <p:cNvGrpSpPr/>
        <p:nvPr/>
      </p:nvGrpSpPr>
      <p:grpSpPr>
        <a:xfrm>
          <a:off x="0" y="0"/>
          <a:ext cx="0" cy="0"/>
          <a:chOff x="0" y="0"/>
          <a:chExt cx="0" cy="0"/>
        </a:xfrm>
      </p:grpSpPr>
      <p:sp>
        <p:nvSpPr>
          <p:cNvPr name="Freeform 2" id="2"/>
          <p:cNvSpPr/>
          <p:nvPr/>
        </p:nvSpPr>
        <p:spPr>
          <a:xfrm flipH="false" flipV="false" rot="0">
            <a:off x="-443610" y="-164627"/>
            <a:ext cx="19175221" cy="10616255"/>
          </a:xfrm>
          <a:custGeom>
            <a:avLst/>
            <a:gdLst/>
            <a:ahLst/>
            <a:cxnLst/>
            <a:rect r="r" b="b" t="t" l="l"/>
            <a:pathLst>
              <a:path h="10616255" w="19175221">
                <a:moveTo>
                  <a:pt x="0" y="0"/>
                </a:moveTo>
                <a:lnTo>
                  <a:pt x="19175220" y="0"/>
                </a:lnTo>
                <a:lnTo>
                  <a:pt x="19175220" y="10616254"/>
                </a:lnTo>
                <a:lnTo>
                  <a:pt x="0" y="10616254"/>
                </a:lnTo>
                <a:lnTo>
                  <a:pt x="0" y="0"/>
                </a:lnTo>
                <a:close/>
              </a:path>
            </a:pathLst>
          </a:custGeom>
          <a:blipFill>
            <a:blip r:embed="rId2">
              <a:alphaModFix amt="13000"/>
            </a:blip>
            <a:stretch>
              <a:fillRect l="-3471" t="-3691" r="-12071" b="-13590"/>
            </a:stretch>
          </a:blipFill>
        </p:spPr>
      </p:sp>
      <p:sp>
        <p:nvSpPr>
          <p:cNvPr name="TextBox 3" id="3"/>
          <p:cNvSpPr txBox="true"/>
          <p:nvPr/>
        </p:nvSpPr>
        <p:spPr>
          <a:xfrm rot="0">
            <a:off x="1028700" y="3524312"/>
            <a:ext cx="15853012" cy="3219450"/>
          </a:xfrm>
          <a:prstGeom prst="rect">
            <a:avLst/>
          </a:prstGeom>
        </p:spPr>
        <p:txBody>
          <a:bodyPr anchor="t" rtlCol="false" tIns="0" lIns="0" bIns="0" rIns="0">
            <a:spAutoFit/>
          </a:bodyPr>
          <a:lstStyle/>
          <a:p>
            <a:pPr algn="l">
              <a:lnSpc>
                <a:spcPts val="12595"/>
              </a:lnSpc>
            </a:pPr>
            <a:r>
              <a:rPr lang="en-US" sz="10496">
                <a:solidFill>
                  <a:srgbClr val="FFFFFF"/>
                </a:solidFill>
                <a:latin typeface="Ubuntu Bold"/>
              </a:rPr>
              <a:t>Risk Mapping - Hotel Facilities &amp; Guests</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0" t="-395" r="0" b="-77382"/>
            </a:stretch>
          </a:blipFill>
        </p:spPr>
      </p:sp>
      <p:sp>
        <p:nvSpPr>
          <p:cNvPr name="TextBox 3" id="3"/>
          <p:cNvSpPr txBox="true"/>
          <p:nvPr/>
        </p:nvSpPr>
        <p:spPr>
          <a:xfrm rot="0">
            <a:off x="3617657" y="3627968"/>
            <a:ext cx="11177934" cy="2257425"/>
          </a:xfrm>
          <a:prstGeom prst="rect">
            <a:avLst/>
          </a:prstGeom>
        </p:spPr>
        <p:txBody>
          <a:bodyPr anchor="t" rtlCol="false" tIns="0" lIns="0" bIns="0" rIns="0">
            <a:spAutoFit/>
          </a:bodyPr>
          <a:lstStyle/>
          <a:p>
            <a:pPr algn="ctr">
              <a:lnSpc>
                <a:spcPts val="5999"/>
              </a:lnSpc>
            </a:pPr>
            <a:r>
              <a:rPr lang="en-US" sz="4999" strike="noStrike" u="none">
                <a:solidFill>
                  <a:srgbClr val="FFFFFF"/>
                </a:solidFill>
                <a:latin typeface="Open Sans"/>
              </a:rPr>
              <a:t>Risk mapping is the process of </a:t>
            </a:r>
            <a:r>
              <a:rPr lang="en-US" sz="4999" strike="noStrike" u="none">
                <a:solidFill>
                  <a:srgbClr val="F4784F"/>
                </a:solidFill>
                <a:latin typeface="Open Sans"/>
              </a:rPr>
              <a:t>identifying potential threats</a:t>
            </a:r>
            <a:r>
              <a:rPr lang="en-US" sz="4999" strike="noStrike" u="none">
                <a:solidFill>
                  <a:srgbClr val="FFFFFF"/>
                </a:solidFill>
                <a:latin typeface="Open Sans"/>
              </a:rPr>
              <a:t> and vulnerabilities within a system.</a:t>
            </a:r>
          </a:p>
        </p:txBody>
      </p:sp>
      <p:sp>
        <p:nvSpPr>
          <p:cNvPr name="TextBox 4" id="4"/>
          <p:cNvSpPr txBox="true"/>
          <p:nvPr/>
        </p:nvSpPr>
        <p:spPr>
          <a:xfrm rot="0">
            <a:off x="1028700" y="904875"/>
            <a:ext cx="7665605" cy="955675"/>
          </a:xfrm>
          <a:prstGeom prst="rect">
            <a:avLst/>
          </a:prstGeom>
        </p:spPr>
        <p:txBody>
          <a:bodyPr anchor="t" rtlCol="false" tIns="0" lIns="0" bIns="0" rIns="0">
            <a:spAutoFit/>
          </a:bodyPr>
          <a:lstStyle/>
          <a:p>
            <a:pPr algn="l" marL="0" indent="0" lvl="0">
              <a:lnSpc>
                <a:spcPts val="7699"/>
              </a:lnSpc>
              <a:spcBef>
                <a:spcPct val="0"/>
              </a:spcBef>
            </a:pPr>
            <a:r>
              <a:rPr lang="en-US" sz="5499" strike="noStrike" u="none">
                <a:solidFill>
                  <a:srgbClr val="FFFFFF"/>
                </a:solidFill>
                <a:latin typeface="Ubuntu Bold"/>
              </a:rPr>
              <a:t>What is </a:t>
            </a:r>
            <a:r>
              <a:rPr lang="en-US" sz="5499" strike="noStrike" u="none">
                <a:solidFill>
                  <a:srgbClr val="F27244"/>
                </a:solidFill>
                <a:latin typeface="Ubuntu Bold"/>
              </a:rPr>
              <a:t>Risk mapping?</a:t>
            </a:r>
          </a:p>
        </p:txBody>
      </p:sp>
      <p:grpSp>
        <p:nvGrpSpPr>
          <p:cNvPr name="Group 5" id="5"/>
          <p:cNvGrpSpPr/>
          <p:nvPr/>
        </p:nvGrpSpPr>
        <p:grpSpPr>
          <a:xfrm rot="0">
            <a:off x="3768515" y="6631828"/>
            <a:ext cx="10750970" cy="1540054"/>
            <a:chOff x="0" y="0"/>
            <a:chExt cx="2831531" cy="405611"/>
          </a:xfrm>
        </p:grpSpPr>
        <p:sp>
          <p:nvSpPr>
            <p:cNvPr name="Freeform 6" id="6"/>
            <p:cNvSpPr/>
            <p:nvPr/>
          </p:nvSpPr>
          <p:spPr>
            <a:xfrm flipH="false" flipV="false" rot="0">
              <a:off x="0" y="0"/>
              <a:ext cx="2831531" cy="405611"/>
            </a:xfrm>
            <a:custGeom>
              <a:avLst/>
              <a:gdLst/>
              <a:ahLst/>
              <a:cxnLst/>
              <a:rect r="r" b="b" t="t" l="l"/>
              <a:pathLst>
                <a:path h="405611" w="2831531">
                  <a:moveTo>
                    <a:pt x="72011" y="0"/>
                  </a:moveTo>
                  <a:lnTo>
                    <a:pt x="2759520" y="0"/>
                  </a:lnTo>
                  <a:cubicBezTo>
                    <a:pt x="2799291" y="0"/>
                    <a:pt x="2831531" y="32241"/>
                    <a:pt x="2831531" y="72011"/>
                  </a:cubicBezTo>
                  <a:lnTo>
                    <a:pt x="2831531" y="333600"/>
                  </a:lnTo>
                  <a:cubicBezTo>
                    <a:pt x="2831531" y="373370"/>
                    <a:pt x="2799291" y="405611"/>
                    <a:pt x="2759520" y="405611"/>
                  </a:cubicBezTo>
                  <a:lnTo>
                    <a:pt x="72011" y="405611"/>
                  </a:lnTo>
                  <a:cubicBezTo>
                    <a:pt x="32241" y="405611"/>
                    <a:pt x="0" y="373370"/>
                    <a:pt x="0" y="333600"/>
                  </a:cubicBezTo>
                  <a:lnTo>
                    <a:pt x="0" y="72011"/>
                  </a:lnTo>
                  <a:cubicBezTo>
                    <a:pt x="0" y="32241"/>
                    <a:pt x="32241" y="0"/>
                    <a:pt x="72011" y="0"/>
                  </a:cubicBezTo>
                  <a:close/>
                </a:path>
              </a:pathLst>
            </a:custGeom>
            <a:solidFill>
              <a:srgbClr val="F27244"/>
            </a:solidFill>
            <a:ln cap="rnd">
              <a:noFill/>
              <a:prstDash val="solid"/>
              <a:round/>
            </a:ln>
          </p:spPr>
        </p:sp>
        <p:sp>
          <p:nvSpPr>
            <p:cNvPr name="TextBox 7" id="7"/>
            <p:cNvSpPr txBox="true"/>
            <p:nvPr/>
          </p:nvSpPr>
          <p:spPr>
            <a:xfrm>
              <a:off x="0" y="-19050"/>
              <a:ext cx="2831531" cy="424661"/>
            </a:xfrm>
            <a:prstGeom prst="rect">
              <a:avLst/>
            </a:prstGeom>
          </p:spPr>
          <p:txBody>
            <a:bodyPr anchor="ctr" rtlCol="false" tIns="50800" lIns="50800" bIns="50800" rIns="50800"/>
            <a:lstStyle/>
            <a:p>
              <a:pPr algn="ctr">
                <a:lnSpc>
                  <a:spcPts val="2160"/>
                </a:lnSpc>
              </a:pPr>
            </a:p>
          </p:txBody>
        </p:sp>
      </p:grpSp>
      <p:sp>
        <p:nvSpPr>
          <p:cNvPr name="TextBox 8" id="8"/>
          <p:cNvSpPr txBox="true"/>
          <p:nvPr/>
        </p:nvSpPr>
        <p:spPr>
          <a:xfrm rot="0">
            <a:off x="4424368" y="6851692"/>
            <a:ext cx="9439264" cy="1005078"/>
          </a:xfrm>
          <a:prstGeom prst="rect">
            <a:avLst/>
          </a:prstGeom>
        </p:spPr>
        <p:txBody>
          <a:bodyPr anchor="t" rtlCol="false" tIns="0" lIns="0" bIns="0" rIns="0">
            <a:spAutoFit/>
          </a:bodyPr>
          <a:lstStyle/>
          <a:p>
            <a:pPr algn="ctr">
              <a:lnSpc>
                <a:spcPts val="4056"/>
              </a:lnSpc>
            </a:pPr>
            <a:r>
              <a:rPr lang="en-US" sz="2600" strike="noStrike" u="none">
                <a:solidFill>
                  <a:srgbClr val="FFFFFF"/>
                </a:solidFill>
                <a:latin typeface="Open Sans Bold"/>
              </a:rPr>
              <a:t>It is the starting point to facilitate strategic decision-making and risk mitigation activities.</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0" t="-395" r="0" b="-77382"/>
            </a:stretch>
          </a:blipFill>
        </p:spPr>
      </p:sp>
      <p:sp>
        <p:nvSpPr>
          <p:cNvPr name="TextBox 3" id="3"/>
          <p:cNvSpPr txBox="true"/>
          <p:nvPr/>
        </p:nvSpPr>
        <p:spPr>
          <a:xfrm rot="0">
            <a:off x="1028700" y="3251355"/>
            <a:ext cx="16230600" cy="3511552"/>
          </a:xfrm>
          <a:prstGeom prst="rect">
            <a:avLst/>
          </a:prstGeom>
        </p:spPr>
        <p:txBody>
          <a:bodyPr anchor="t" rtlCol="false" tIns="0" lIns="0" bIns="0" rIns="0">
            <a:spAutoFit/>
          </a:bodyPr>
          <a:lstStyle/>
          <a:p>
            <a:pPr algn="ctr">
              <a:lnSpc>
                <a:spcPts val="6999"/>
              </a:lnSpc>
            </a:pPr>
            <a:r>
              <a:rPr lang="en-US" sz="4999" strike="noStrike" u="none">
                <a:solidFill>
                  <a:srgbClr val="FFFFFF"/>
                </a:solidFill>
                <a:latin typeface="Open Sans"/>
              </a:rPr>
              <a:t>Risk-mapping, specifically looking at hotel facilities and guests, involves identifying and understanding risks that may </a:t>
            </a:r>
            <a:r>
              <a:rPr lang="en-US" sz="4999" strike="noStrike" u="none">
                <a:solidFill>
                  <a:srgbClr val="F27244"/>
                </a:solidFill>
                <a:latin typeface="Open Sans"/>
              </a:rPr>
              <a:t>arise as a result of guest behaviour and actions, </a:t>
            </a:r>
            <a:r>
              <a:rPr lang="en-US" sz="4999" strike="noStrike" u="none">
                <a:solidFill>
                  <a:srgbClr val="FFFFFF"/>
                </a:solidFill>
                <a:latin typeface="Open Sans"/>
              </a:rPr>
              <a:t>as well as their use of hotel facilities.</a:t>
            </a:r>
          </a:p>
        </p:txBody>
      </p:sp>
      <p:sp>
        <p:nvSpPr>
          <p:cNvPr name="TextBox 4" id="4"/>
          <p:cNvSpPr txBox="true"/>
          <p:nvPr/>
        </p:nvSpPr>
        <p:spPr>
          <a:xfrm rot="0">
            <a:off x="1028700" y="887516"/>
            <a:ext cx="13766815" cy="955675"/>
          </a:xfrm>
          <a:prstGeom prst="rect">
            <a:avLst/>
          </a:prstGeom>
        </p:spPr>
        <p:txBody>
          <a:bodyPr anchor="t" rtlCol="false" tIns="0" lIns="0" bIns="0" rIns="0">
            <a:spAutoFit/>
          </a:bodyPr>
          <a:lstStyle/>
          <a:p>
            <a:pPr algn="l" marL="0" indent="0" lvl="0">
              <a:lnSpc>
                <a:spcPts val="7699"/>
              </a:lnSpc>
              <a:spcBef>
                <a:spcPct val="0"/>
              </a:spcBef>
            </a:pPr>
            <a:r>
              <a:rPr lang="en-US" sz="5499" strike="noStrike" u="none">
                <a:solidFill>
                  <a:srgbClr val="FFFFFF"/>
                </a:solidFill>
                <a:latin typeface="Ubuntu Bold"/>
              </a:rPr>
              <a:t>Risk mapping </a:t>
            </a:r>
            <a:r>
              <a:rPr lang="en-US" sz="5499" strike="noStrike" u="none">
                <a:solidFill>
                  <a:srgbClr val="F27244"/>
                </a:solidFill>
                <a:latin typeface="Ubuntu Bold"/>
              </a:rPr>
              <a:t>Hotel Facilities and Guests</a:t>
            </a:r>
          </a:p>
        </p:txBody>
      </p:sp>
      <p:grpSp>
        <p:nvGrpSpPr>
          <p:cNvPr name="Group 5" id="5"/>
          <p:cNvGrpSpPr/>
          <p:nvPr/>
        </p:nvGrpSpPr>
        <p:grpSpPr>
          <a:xfrm rot="0">
            <a:off x="3768515" y="7153746"/>
            <a:ext cx="10750970" cy="1540054"/>
            <a:chOff x="0" y="0"/>
            <a:chExt cx="2831531" cy="405611"/>
          </a:xfrm>
        </p:grpSpPr>
        <p:sp>
          <p:nvSpPr>
            <p:cNvPr name="Freeform 6" id="6"/>
            <p:cNvSpPr/>
            <p:nvPr/>
          </p:nvSpPr>
          <p:spPr>
            <a:xfrm flipH="false" flipV="false" rot="0">
              <a:off x="0" y="0"/>
              <a:ext cx="2831531" cy="405611"/>
            </a:xfrm>
            <a:custGeom>
              <a:avLst/>
              <a:gdLst/>
              <a:ahLst/>
              <a:cxnLst/>
              <a:rect r="r" b="b" t="t" l="l"/>
              <a:pathLst>
                <a:path h="405611" w="2831531">
                  <a:moveTo>
                    <a:pt x="72011" y="0"/>
                  </a:moveTo>
                  <a:lnTo>
                    <a:pt x="2759520" y="0"/>
                  </a:lnTo>
                  <a:cubicBezTo>
                    <a:pt x="2799291" y="0"/>
                    <a:pt x="2831531" y="32241"/>
                    <a:pt x="2831531" y="72011"/>
                  </a:cubicBezTo>
                  <a:lnTo>
                    <a:pt x="2831531" y="333600"/>
                  </a:lnTo>
                  <a:cubicBezTo>
                    <a:pt x="2831531" y="373370"/>
                    <a:pt x="2799291" y="405611"/>
                    <a:pt x="2759520" y="405611"/>
                  </a:cubicBezTo>
                  <a:lnTo>
                    <a:pt x="72011" y="405611"/>
                  </a:lnTo>
                  <a:cubicBezTo>
                    <a:pt x="32241" y="405611"/>
                    <a:pt x="0" y="373370"/>
                    <a:pt x="0" y="333600"/>
                  </a:cubicBezTo>
                  <a:lnTo>
                    <a:pt x="0" y="72011"/>
                  </a:lnTo>
                  <a:cubicBezTo>
                    <a:pt x="0" y="32241"/>
                    <a:pt x="32241" y="0"/>
                    <a:pt x="72011" y="0"/>
                  </a:cubicBezTo>
                  <a:close/>
                </a:path>
              </a:pathLst>
            </a:custGeom>
            <a:solidFill>
              <a:srgbClr val="F27244"/>
            </a:solidFill>
            <a:ln cap="rnd">
              <a:noFill/>
              <a:prstDash val="solid"/>
              <a:round/>
            </a:ln>
          </p:spPr>
        </p:sp>
        <p:sp>
          <p:nvSpPr>
            <p:cNvPr name="TextBox 7" id="7"/>
            <p:cNvSpPr txBox="true"/>
            <p:nvPr/>
          </p:nvSpPr>
          <p:spPr>
            <a:xfrm>
              <a:off x="0" y="-19050"/>
              <a:ext cx="2831531" cy="424661"/>
            </a:xfrm>
            <a:prstGeom prst="rect">
              <a:avLst/>
            </a:prstGeom>
          </p:spPr>
          <p:txBody>
            <a:bodyPr anchor="ctr" rtlCol="false" tIns="50800" lIns="50800" bIns="50800" rIns="50800"/>
            <a:lstStyle/>
            <a:p>
              <a:pPr algn="ctr">
                <a:lnSpc>
                  <a:spcPts val="2160"/>
                </a:lnSpc>
              </a:pPr>
            </a:p>
          </p:txBody>
        </p:sp>
      </p:grpSp>
      <p:sp>
        <p:nvSpPr>
          <p:cNvPr name="TextBox 8" id="8"/>
          <p:cNvSpPr txBox="true"/>
          <p:nvPr/>
        </p:nvSpPr>
        <p:spPr>
          <a:xfrm rot="0">
            <a:off x="5509957" y="7373609"/>
            <a:ext cx="7268086" cy="1005078"/>
          </a:xfrm>
          <a:prstGeom prst="rect">
            <a:avLst/>
          </a:prstGeom>
        </p:spPr>
        <p:txBody>
          <a:bodyPr anchor="t" rtlCol="false" tIns="0" lIns="0" bIns="0" rIns="0">
            <a:spAutoFit/>
          </a:bodyPr>
          <a:lstStyle/>
          <a:p>
            <a:pPr algn="ctr">
              <a:lnSpc>
                <a:spcPts val="4056"/>
              </a:lnSpc>
            </a:pPr>
            <a:r>
              <a:rPr lang="en-US" sz="2600">
                <a:solidFill>
                  <a:srgbClr val="FFFFFF"/>
                </a:solidFill>
                <a:latin typeface="Open Sans Bold"/>
              </a:rPr>
              <a:t>How might our hotel rooms and facilities be used for modern slavery?</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0" t="-395" r="0" b="-77382"/>
            </a:stretch>
          </a:blipFill>
        </p:spPr>
      </p:sp>
      <p:sp>
        <p:nvSpPr>
          <p:cNvPr name="TextBox 3" id="3"/>
          <p:cNvSpPr txBox="true"/>
          <p:nvPr/>
        </p:nvSpPr>
        <p:spPr>
          <a:xfrm rot="0">
            <a:off x="1028700" y="904875"/>
            <a:ext cx="16711641" cy="955675"/>
          </a:xfrm>
          <a:prstGeom prst="rect">
            <a:avLst/>
          </a:prstGeom>
        </p:spPr>
        <p:txBody>
          <a:bodyPr anchor="t" rtlCol="false" tIns="0" lIns="0" bIns="0" rIns="0">
            <a:spAutoFit/>
          </a:bodyPr>
          <a:lstStyle/>
          <a:p>
            <a:pPr algn="l" marL="0" indent="0" lvl="0">
              <a:lnSpc>
                <a:spcPts val="7699"/>
              </a:lnSpc>
              <a:spcBef>
                <a:spcPct val="0"/>
              </a:spcBef>
            </a:pPr>
            <a:r>
              <a:rPr lang="en-US" sz="5499" strike="noStrike" u="none">
                <a:solidFill>
                  <a:srgbClr val="FFFFFF"/>
                </a:solidFill>
                <a:latin typeface="Ubuntu Bold"/>
              </a:rPr>
              <a:t>How can </a:t>
            </a:r>
            <a:r>
              <a:rPr lang="en-US" sz="5499" strike="noStrike" u="none">
                <a:solidFill>
                  <a:srgbClr val="F27244"/>
                </a:solidFill>
                <a:latin typeface="Ubuntu Bold"/>
              </a:rPr>
              <a:t>modern slavery manifest</a:t>
            </a:r>
            <a:r>
              <a:rPr lang="en-US" sz="5499" strike="noStrike" u="none">
                <a:solidFill>
                  <a:srgbClr val="FFFFFF"/>
                </a:solidFill>
                <a:latin typeface="Ubuntu Bold"/>
              </a:rPr>
              <a:t> in the hotel?</a:t>
            </a:r>
          </a:p>
        </p:txBody>
      </p:sp>
      <p:grpSp>
        <p:nvGrpSpPr>
          <p:cNvPr name="Group 4" id="4"/>
          <p:cNvGrpSpPr/>
          <p:nvPr/>
        </p:nvGrpSpPr>
        <p:grpSpPr>
          <a:xfrm rot="0">
            <a:off x="1028700" y="2569758"/>
            <a:ext cx="16230600" cy="801899"/>
            <a:chOff x="0" y="0"/>
            <a:chExt cx="21640800" cy="1069198"/>
          </a:xfrm>
        </p:grpSpPr>
        <p:grpSp>
          <p:nvGrpSpPr>
            <p:cNvPr name="Group 5" id="5"/>
            <p:cNvGrpSpPr/>
            <p:nvPr/>
          </p:nvGrpSpPr>
          <p:grpSpPr>
            <a:xfrm rot="0">
              <a:off x="0" y="0"/>
              <a:ext cx="5735351" cy="1069198"/>
              <a:chOff x="0" y="0"/>
              <a:chExt cx="2179995" cy="406400"/>
            </a:xfrm>
          </p:grpSpPr>
          <p:sp>
            <p:nvSpPr>
              <p:cNvPr name="Freeform 6" id="6"/>
              <p:cNvSpPr/>
              <p:nvPr/>
            </p:nvSpPr>
            <p:spPr>
              <a:xfrm flipH="false" flipV="false" rot="0">
                <a:off x="0" y="0"/>
                <a:ext cx="2179995" cy="406400"/>
              </a:xfrm>
              <a:custGeom>
                <a:avLst/>
                <a:gdLst/>
                <a:ahLst/>
                <a:cxnLst/>
                <a:rect r="r" b="b" t="t" l="l"/>
                <a:pathLst>
                  <a:path h="406400" w="2179995">
                    <a:moveTo>
                      <a:pt x="1976795" y="0"/>
                    </a:moveTo>
                    <a:lnTo>
                      <a:pt x="0" y="0"/>
                    </a:lnTo>
                    <a:lnTo>
                      <a:pt x="0" y="406400"/>
                    </a:lnTo>
                    <a:lnTo>
                      <a:pt x="1976795" y="406400"/>
                    </a:lnTo>
                    <a:lnTo>
                      <a:pt x="2179995" y="203200"/>
                    </a:lnTo>
                    <a:lnTo>
                      <a:pt x="1976795" y="0"/>
                    </a:lnTo>
                    <a:close/>
                  </a:path>
                </a:pathLst>
              </a:custGeom>
              <a:solidFill>
                <a:srgbClr val="F27244"/>
              </a:solidFill>
            </p:spPr>
          </p:sp>
          <p:sp>
            <p:nvSpPr>
              <p:cNvPr name="TextBox 7" id="7"/>
              <p:cNvSpPr txBox="true"/>
              <p:nvPr/>
            </p:nvSpPr>
            <p:spPr>
              <a:xfrm>
                <a:off x="0" y="-19050"/>
                <a:ext cx="2065695" cy="425450"/>
              </a:xfrm>
              <a:prstGeom prst="rect">
                <a:avLst/>
              </a:prstGeom>
            </p:spPr>
            <p:txBody>
              <a:bodyPr anchor="ctr" rtlCol="false" tIns="50800" lIns="50800" bIns="50800" rIns="50800"/>
              <a:lstStyle/>
              <a:p>
                <a:pPr algn="ctr">
                  <a:lnSpc>
                    <a:spcPts val="2160"/>
                  </a:lnSpc>
                </a:pPr>
              </a:p>
            </p:txBody>
          </p:sp>
        </p:grpSp>
        <p:sp>
          <p:nvSpPr>
            <p:cNvPr name="TextBox 8" id="8"/>
            <p:cNvSpPr txBox="true"/>
            <p:nvPr/>
          </p:nvSpPr>
          <p:spPr>
            <a:xfrm rot="0">
              <a:off x="416623" y="132827"/>
              <a:ext cx="4598797" cy="597535"/>
            </a:xfrm>
            <a:prstGeom prst="rect">
              <a:avLst/>
            </a:prstGeom>
          </p:spPr>
          <p:txBody>
            <a:bodyPr anchor="t" rtlCol="false" tIns="0" lIns="0" bIns="0" rIns="0">
              <a:spAutoFit/>
            </a:bodyPr>
            <a:lstStyle/>
            <a:p>
              <a:pPr algn="l" marL="0" indent="0" lvl="0">
                <a:lnSpc>
                  <a:spcPts val="3240"/>
                </a:lnSpc>
                <a:spcBef>
                  <a:spcPct val="0"/>
                </a:spcBef>
              </a:pPr>
              <a:r>
                <a:rPr lang="en-US" sz="3000" strike="noStrike" u="none">
                  <a:solidFill>
                    <a:srgbClr val="FFFFFF"/>
                  </a:solidFill>
                  <a:latin typeface="Ubuntu Bold"/>
                </a:rPr>
                <a:t>Forced Criminality</a:t>
              </a:r>
            </a:p>
          </p:txBody>
        </p:sp>
        <p:sp>
          <p:nvSpPr>
            <p:cNvPr name="TextBox 9" id="9"/>
            <p:cNvSpPr txBox="true"/>
            <p:nvPr/>
          </p:nvSpPr>
          <p:spPr>
            <a:xfrm rot="0">
              <a:off x="1005761" y="662218"/>
              <a:ext cx="3420520" cy="324436"/>
            </a:xfrm>
            <a:prstGeom prst="rect">
              <a:avLst/>
            </a:prstGeom>
          </p:spPr>
          <p:txBody>
            <a:bodyPr anchor="t" rtlCol="false" tIns="0" lIns="0" bIns="0" rIns="0">
              <a:spAutoFit/>
            </a:bodyPr>
            <a:lstStyle/>
            <a:p>
              <a:pPr algn="l">
                <a:lnSpc>
                  <a:spcPts val="1728"/>
                </a:lnSpc>
                <a:spcBef>
                  <a:spcPct val="0"/>
                </a:spcBef>
              </a:pPr>
              <a:r>
                <a:rPr lang="en-US" sz="1600">
                  <a:solidFill>
                    <a:srgbClr val="FFFFFF"/>
                  </a:solidFill>
                  <a:latin typeface="Ubuntu Bold"/>
                </a:rPr>
                <a:t>(including County Lines)</a:t>
              </a:r>
            </a:p>
          </p:txBody>
        </p:sp>
        <p:sp>
          <p:nvSpPr>
            <p:cNvPr name="TextBox 10" id="10"/>
            <p:cNvSpPr txBox="true"/>
            <p:nvPr/>
          </p:nvSpPr>
          <p:spPr>
            <a:xfrm rot="0">
              <a:off x="6887977" y="4374"/>
              <a:ext cx="14752823" cy="1050925"/>
            </a:xfrm>
            <a:prstGeom prst="rect">
              <a:avLst/>
            </a:prstGeom>
          </p:spPr>
          <p:txBody>
            <a:bodyPr anchor="t" rtlCol="false" tIns="0" lIns="0" bIns="0" rIns="0">
              <a:spAutoFit/>
            </a:bodyPr>
            <a:lstStyle/>
            <a:p>
              <a:pPr algn="l">
                <a:lnSpc>
                  <a:spcPts val="3120"/>
                </a:lnSpc>
              </a:pPr>
              <a:r>
                <a:rPr lang="en-US" sz="2600" strike="noStrike" u="none">
                  <a:solidFill>
                    <a:srgbClr val="FFFFFF"/>
                  </a:solidFill>
                  <a:latin typeface="Open Sans"/>
                </a:rPr>
                <a:t>Hotels may be used as the location for criminal activity. Hotels used for distributing and selling drugs to customers.</a:t>
              </a:r>
            </a:p>
          </p:txBody>
        </p:sp>
      </p:grpSp>
      <p:grpSp>
        <p:nvGrpSpPr>
          <p:cNvPr name="Group 11" id="11"/>
          <p:cNvGrpSpPr/>
          <p:nvPr/>
        </p:nvGrpSpPr>
        <p:grpSpPr>
          <a:xfrm rot="0">
            <a:off x="1028700" y="4241656"/>
            <a:ext cx="16230600" cy="801899"/>
            <a:chOff x="0" y="0"/>
            <a:chExt cx="21640800" cy="1069198"/>
          </a:xfrm>
        </p:grpSpPr>
        <p:grpSp>
          <p:nvGrpSpPr>
            <p:cNvPr name="Group 12" id="12"/>
            <p:cNvGrpSpPr/>
            <p:nvPr/>
          </p:nvGrpSpPr>
          <p:grpSpPr>
            <a:xfrm rot="0">
              <a:off x="0" y="0"/>
              <a:ext cx="5735351" cy="1069198"/>
              <a:chOff x="0" y="0"/>
              <a:chExt cx="2179995" cy="406400"/>
            </a:xfrm>
          </p:grpSpPr>
          <p:sp>
            <p:nvSpPr>
              <p:cNvPr name="Freeform 13" id="13"/>
              <p:cNvSpPr/>
              <p:nvPr/>
            </p:nvSpPr>
            <p:spPr>
              <a:xfrm flipH="false" flipV="false" rot="0">
                <a:off x="0" y="0"/>
                <a:ext cx="2179995" cy="406400"/>
              </a:xfrm>
              <a:custGeom>
                <a:avLst/>
                <a:gdLst/>
                <a:ahLst/>
                <a:cxnLst/>
                <a:rect r="r" b="b" t="t" l="l"/>
                <a:pathLst>
                  <a:path h="406400" w="2179995">
                    <a:moveTo>
                      <a:pt x="1976795" y="0"/>
                    </a:moveTo>
                    <a:lnTo>
                      <a:pt x="0" y="0"/>
                    </a:lnTo>
                    <a:lnTo>
                      <a:pt x="0" y="406400"/>
                    </a:lnTo>
                    <a:lnTo>
                      <a:pt x="1976795" y="406400"/>
                    </a:lnTo>
                    <a:lnTo>
                      <a:pt x="2179995" y="203200"/>
                    </a:lnTo>
                    <a:lnTo>
                      <a:pt x="1976795" y="0"/>
                    </a:lnTo>
                    <a:close/>
                  </a:path>
                </a:pathLst>
              </a:custGeom>
              <a:solidFill>
                <a:srgbClr val="F27244"/>
              </a:solidFill>
            </p:spPr>
          </p:sp>
          <p:sp>
            <p:nvSpPr>
              <p:cNvPr name="TextBox 14" id="14"/>
              <p:cNvSpPr txBox="true"/>
              <p:nvPr/>
            </p:nvSpPr>
            <p:spPr>
              <a:xfrm>
                <a:off x="0" y="-19050"/>
                <a:ext cx="2065695" cy="425450"/>
              </a:xfrm>
              <a:prstGeom prst="rect">
                <a:avLst/>
              </a:prstGeom>
            </p:spPr>
            <p:txBody>
              <a:bodyPr anchor="ctr" rtlCol="false" tIns="50800" lIns="50800" bIns="50800" rIns="50800"/>
              <a:lstStyle/>
              <a:p>
                <a:pPr algn="ctr">
                  <a:lnSpc>
                    <a:spcPts val="2160"/>
                  </a:lnSpc>
                </a:pPr>
              </a:p>
            </p:txBody>
          </p:sp>
        </p:grpSp>
        <p:sp>
          <p:nvSpPr>
            <p:cNvPr name="TextBox 15" id="15"/>
            <p:cNvSpPr txBox="true"/>
            <p:nvPr/>
          </p:nvSpPr>
          <p:spPr>
            <a:xfrm rot="0">
              <a:off x="196804" y="240594"/>
              <a:ext cx="5057835" cy="597535"/>
            </a:xfrm>
            <a:prstGeom prst="rect">
              <a:avLst/>
            </a:prstGeom>
          </p:spPr>
          <p:txBody>
            <a:bodyPr anchor="t" rtlCol="false" tIns="0" lIns="0" bIns="0" rIns="0">
              <a:spAutoFit/>
            </a:bodyPr>
            <a:lstStyle/>
            <a:p>
              <a:pPr algn="l" marL="0" indent="0" lvl="0">
                <a:lnSpc>
                  <a:spcPts val="3240"/>
                </a:lnSpc>
                <a:spcBef>
                  <a:spcPct val="0"/>
                </a:spcBef>
              </a:pPr>
              <a:r>
                <a:rPr lang="en-US" sz="3000" strike="noStrike" u="none">
                  <a:solidFill>
                    <a:srgbClr val="FFFFFF"/>
                  </a:solidFill>
                  <a:latin typeface="Ubuntu Bold"/>
                </a:rPr>
                <a:t>Sexual Exploitation</a:t>
              </a:r>
            </a:p>
          </p:txBody>
        </p:sp>
        <p:sp>
          <p:nvSpPr>
            <p:cNvPr name="TextBox 16" id="16"/>
            <p:cNvSpPr txBox="true"/>
            <p:nvPr/>
          </p:nvSpPr>
          <p:spPr>
            <a:xfrm rot="0">
              <a:off x="6887977" y="4374"/>
              <a:ext cx="14752823" cy="1050925"/>
            </a:xfrm>
            <a:prstGeom prst="rect">
              <a:avLst/>
            </a:prstGeom>
          </p:spPr>
          <p:txBody>
            <a:bodyPr anchor="t" rtlCol="false" tIns="0" lIns="0" bIns="0" rIns="0">
              <a:spAutoFit/>
            </a:bodyPr>
            <a:lstStyle/>
            <a:p>
              <a:pPr algn="l">
                <a:lnSpc>
                  <a:spcPts val="3120"/>
                </a:lnSpc>
              </a:pPr>
              <a:r>
                <a:rPr lang="en-US" sz="2600" strike="noStrike" u="none">
                  <a:solidFill>
                    <a:srgbClr val="FFFFFF"/>
                  </a:solidFill>
                  <a:latin typeface="Open Sans"/>
                </a:rPr>
                <a:t>People may be forced to stay at a hotel where customers come to them, or they may be required to go to rooms rented out by customers.</a:t>
              </a:r>
            </a:p>
          </p:txBody>
        </p:sp>
      </p:grpSp>
      <p:grpSp>
        <p:nvGrpSpPr>
          <p:cNvPr name="Group 17" id="17"/>
          <p:cNvGrpSpPr/>
          <p:nvPr/>
        </p:nvGrpSpPr>
        <p:grpSpPr>
          <a:xfrm rot="0">
            <a:off x="1028700" y="7585454"/>
            <a:ext cx="16230600" cy="801899"/>
            <a:chOff x="0" y="0"/>
            <a:chExt cx="21640800" cy="1069198"/>
          </a:xfrm>
        </p:grpSpPr>
        <p:grpSp>
          <p:nvGrpSpPr>
            <p:cNvPr name="Group 18" id="18"/>
            <p:cNvGrpSpPr/>
            <p:nvPr/>
          </p:nvGrpSpPr>
          <p:grpSpPr>
            <a:xfrm rot="0">
              <a:off x="0" y="0"/>
              <a:ext cx="5735351" cy="1069198"/>
              <a:chOff x="0" y="0"/>
              <a:chExt cx="2179995" cy="406400"/>
            </a:xfrm>
          </p:grpSpPr>
          <p:sp>
            <p:nvSpPr>
              <p:cNvPr name="Freeform 19" id="19"/>
              <p:cNvSpPr/>
              <p:nvPr/>
            </p:nvSpPr>
            <p:spPr>
              <a:xfrm flipH="false" flipV="false" rot="0">
                <a:off x="0" y="0"/>
                <a:ext cx="2179995" cy="406400"/>
              </a:xfrm>
              <a:custGeom>
                <a:avLst/>
                <a:gdLst/>
                <a:ahLst/>
                <a:cxnLst/>
                <a:rect r="r" b="b" t="t" l="l"/>
                <a:pathLst>
                  <a:path h="406400" w="2179995">
                    <a:moveTo>
                      <a:pt x="1976795" y="0"/>
                    </a:moveTo>
                    <a:lnTo>
                      <a:pt x="0" y="0"/>
                    </a:lnTo>
                    <a:lnTo>
                      <a:pt x="0" y="406400"/>
                    </a:lnTo>
                    <a:lnTo>
                      <a:pt x="1976795" y="406400"/>
                    </a:lnTo>
                    <a:lnTo>
                      <a:pt x="2179995" y="203200"/>
                    </a:lnTo>
                    <a:lnTo>
                      <a:pt x="1976795" y="0"/>
                    </a:lnTo>
                    <a:close/>
                  </a:path>
                </a:pathLst>
              </a:custGeom>
              <a:solidFill>
                <a:srgbClr val="F27244"/>
              </a:solidFill>
            </p:spPr>
          </p:sp>
          <p:sp>
            <p:nvSpPr>
              <p:cNvPr name="TextBox 20" id="20"/>
              <p:cNvSpPr txBox="true"/>
              <p:nvPr/>
            </p:nvSpPr>
            <p:spPr>
              <a:xfrm>
                <a:off x="0" y="-19050"/>
                <a:ext cx="2065695" cy="425450"/>
              </a:xfrm>
              <a:prstGeom prst="rect">
                <a:avLst/>
              </a:prstGeom>
            </p:spPr>
            <p:txBody>
              <a:bodyPr anchor="ctr" rtlCol="false" tIns="50800" lIns="50800" bIns="50800" rIns="50800"/>
              <a:lstStyle/>
              <a:p>
                <a:pPr algn="ctr">
                  <a:lnSpc>
                    <a:spcPts val="2160"/>
                  </a:lnSpc>
                </a:pPr>
              </a:p>
            </p:txBody>
          </p:sp>
        </p:grpSp>
        <p:sp>
          <p:nvSpPr>
            <p:cNvPr name="TextBox 21" id="21"/>
            <p:cNvSpPr txBox="true"/>
            <p:nvPr/>
          </p:nvSpPr>
          <p:spPr>
            <a:xfrm rot="0">
              <a:off x="196804" y="240594"/>
              <a:ext cx="5057835" cy="597535"/>
            </a:xfrm>
            <a:prstGeom prst="rect">
              <a:avLst/>
            </a:prstGeom>
          </p:spPr>
          <p:txBody>
            <a:bodyPr anchor="t" rtlCol="false" tIns="0" lIns="0" bIns="0" rIns="0">
              <a:spAutoFit/>
            </a:bodyPr>
            <a:lstStyle/>
            <a:p>
              <a:pPr algn="l" marL="0" indent="0" lvl="0">
                <a:lnSpc>
                  <a:spcPts val="3240"/>
                </a:lnSpc>
                <a:spcBef>
                  <a:spcPct val="0"/>
                </a:spcBef>
              </a:pPr>
              <a:r>
                <a:rPr lang="en-US" sz="3000" strike="noStrike" u="none">
                  <a:solidFill>
                    <a:srgbClr val="FFFFFF"/>
                  </a:solidFill>
                  <a:latin typeface="Ubuntu Bold"/>
                </a:rPr>
                <a:t>Domestic servitude</a:t>
              </a:r>
            </a:p>
          </p:txBody>
        </p:sp>
        <p:sp>
          <p:nvSpPr>
            <p:cNvPr name="TextBox 22" id="22"/>
            <p:cNvSpPr txBox="true"/>
            <p:nvPr/>
          </p:nvSpPr>
          <p:spPr>
            <a:xfrm rot="0">
              <a:off x="6887977" y="4374"/>
              <a:ext cx="14752823" cy="1050925"/>
            </a:xfrm>
            <a:prstGeom prst="rect">
              <a:avLst/>
            </a:prstGeom>
          </p:spPr>
          <p:txBody>
            <a:bodyPr anchor="t" rtlCol="false" tIns="0" lIns="0" bIns="0" rIns="0">
              <a:spAutoFit/>
            </a:bodyPr>
            <a:lstStyle/>
            <a:p>
              <a:pPr algn="l">
                <a:lnSpc>
                  <a:spcPts val="3120"/>
                </a:lnSpc>
              </a:pPr>
              <a:r>
                <a:rPr lang="en-US" sz="2600" strike="noStrike" u="none">
                  <a:solidFill>
                    <a:srgbClr val="FFFFFF"/>
                  </a:solidFill>
                  <a:latin typeface="Open Sans"/>
                </a:rPr>
                <a:t>Guests visiting hotels may be accompanied by their domestic workers, whose conditions amount to modern slavery.</a:t>
              </a:r>
            </a:p>
          </p:txBody>
        </p:sp>
      </p:grpSp>
      <p:grpSp>
        <p:nvGrpSpPr>
          <p:cNvPr name="Group 23" id="23"/>
          <p:cNvGrpSpPr/>
          <p:nvPr/>
        </p:nvGrpSpPr>
        <p:grpSpPr>
          <a:xfrm rot="0">
            <a:off x="1028700" y="5913555"/>
            <a:ext cx="16230600" cy="801899"/>
            <a:chOff x="0" y="0"/>
            <a:chExt cx="21640800" cy="1069198"/>
          </a:xfrm>
        </p:grpSpPr>
        <p:grpSp>
          <p:nvGrpSpPr>
            <p:cNvPr name="Group 24" id="24"/>
            <p:cNvGrpSpPr/>
            <p:nvPr/>
          </p:nvGrpSpPr>
          <p:grpSpPr>
            <a:xfrm rot="0">
              <a:off x="0" y="0"/>
              <a:ext cx="5735351" cy="1069198"/>
              <a:chOff x="0" y="0"/>
              <a:chExt cx="2179995" cy="406400"/>
            </a:xfrm>
          </p:grpSpPr>
          <p:sp>
            <p:nvSpPr>
              <p:cNvPr name="Freeform 25" id="25"/>
              <p:cNvSpPr/>
              <p:nvPr/>
            </p:nvSpPr>
            <p:spPr>
              <a:xfrm flipH="false" flipV="false" rot="0">
                <a:off x="0" y="0"/>
                <a:ext cx="2179995" cy="406400"/>
              </a:xfrm>
              <a:custGeom>
                <a:avLst/>
                <a:gdLst/>
                <a:ahLst/>
                <a:cxnLst/>
                <a:rect r="r" b="b" t="t" l="l"/>
                <a:pathLst>
                  <a:path h="406400" w="2179995">
                    <a:moveTo>
                      <a:pt x="1976795" y="0"/>
                    </a:moveTo>
                    <a:lnTo>
                      <a:pt x="0" y="0"/>
                    </a:lnTo>
                    <a:lnTo>
                      <a:pt x="0" y="406400"/>
                    </a:lnTo>
                    <a:lnTo>
                      <a:pt x="1976795" y="406400"/>
                    </a:lnTo>
                    <a:lnTo>
                      <a:pt x="2179995" y="203200"/>
                    </a:lnTo>
                    <a:lnTo>
                      <a:pt x="1976795" y="0"/>
                    </a:lnTo>
                    <a:close/>
                  </a:path>
                </a:pathLst>
              </a:custGeom>
              <a:solidFill>
                <a:srgbClr val="F27244"/>
              </a:solidFill>
            </p:spPr>
          </p:sp>
          <p:sp>
            <p:nvSpPr>
              <p:cNvPr name="TextBox 26" id="26"/>
              <p:cNvSpPr txBox="true"/>
              <p:nvPr/>
            </p:nvSpPr>
            <p:spPr>
              <a:xfrm>
                <a:off x="0" y="-19050"/>
                <a:ext cx="2065695" cy="425450"/>
              </a:xfrm>
              <a:prstGeom prst="rect">
                <a:avLst/>
              </a:prstGeom>
            </p:spPr>
            <p:txBody>
              <a:bodyPr anchor="ctr" rtlCol="false" tIns="50800" lIns="50800" bIns="50800" rIns="50800"/>
              <a:lstStyle/>
              <a:p>
                <a:pPr algn="ctr">
                  <a:lnSpc>
                    <a:spcPts val="2160"/>
                  </a:lnSpc>
                </a:pPr>
              </a:p>
            </p:txBody>
          </p:sp>
        </p:grpSp>
        <p:sp>
          <p:nvSpPr>
            <p:cNvPr name="TextBox 27" id="27"/>
            <p:cNvSpPr txBox="true"/>
            <p:nvPr/>
          </p:nvSpPr>
          <p:spPr>
            <a:xfrm rot="0">
              <a:off x="196804" y="240594"/>
              <a:ext cx="4818616" cy="597535"/>
            </a:xfrm>
            <a:prstGeom prst="rect">
              <a:avLst/>
            </a:prstGeom>
          </p:spPr>
          <p:txBody>
            <a:bodyPr anchor="t" rtlCol="false" tIns="0" lIns="0" bIns="0" rIns="0">
              <a:spAutoFit/>
            </a:bodyPr>
            <a:lstStyle/>
            <a:p>
              <a:pPr algn="l" marL="0" indent="0" lvl="0">
                <a:lnSpc>
                  <a:spcPts val="3240"/>
                </a:lnSpc>
                <a:spcBef>
                  <a:spcPct val="0"/>
                </a:spcBef>
              </a:pPr>
              <a:r>
                <a:rPr lang="en-US" sz="3000" strike="noStrike" u="none">
                  <a:solidFill>
                    <a:srgbClr val="FFFFFF"/>
                  </a:solidFill>
                  <a:latin typeface="Ubuntu Bold"/>
                </a:rPr>
                <a:t>Human Trafficking</a:t>
              </a:r>
            </a:p>
          </p:txBody>
        </p:sp>
        <p:sp>
          <p:nvSpPr>
            <p:cNvPr name="TextBox 28" id="28"/>
            <p:cNvSpPr txBox="true"/>
            <p:nvPr/>
          </p:nvSpPr>
          <p:spPr>
            <a:xfrm rot="0">
              <a:off x="6887977" y="4374"/>
              <a:ext cx="14752823" cy="1050925"/>
            </a:xfrm>
            <a:prstGeom prst="rect">
              <a:avLst/>
            </a:prstGeom>
          </p:spPr>
          <p:txBody>
            <a:bodyPr anchor="t" rtlCol="false" tIns="0" lIns="0" bIns="0" rIns="0">
              <a:spAutoFit/>
            </a:bodyPr>
            <a:lstStyle/>
            <a:p>
              <a:pPr algn="l">
                <a:lnSpc>
                  <a:spcPts val="3120"/>
                </a:lnSpc>
              </a:pPr>
              <a:r>
                <a:rPr lang="en-US" sz="2600" strike="noStrike" u="none">
                  <a:solidFill>
                    <a:srgbClr val="FFFFFF"/>
                  </a:solidFill>
                  <a:latin typeface="Open Sans"/>
                </a:rPr>
                <a:t>Victims may stay in hotels with their traffickers while moving to locations.</a:t>
              </a:r>
            </a:p>
          </p:txBody>
        </p:sp>
      </p:gr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0" t="-395" r="0" b="-77382"/>
            </a:stretch>
          </a:blipFill>
        </p:spPr>
      </p:sp>
      <p:sp>
        <p:nvSpPr>
          <p:cNvPr name="TextBox 3" id="3"/>
          <p:cNvSpPr txBox="true"/>
          <p:nvPr/>
        </p:nvSpPr>
        <p:spPr>
          <a:xfrm rot="0">
            <a:off x="4995275" y="5845545"/>
            <a:ext cx="6013557" cy="2286000"/>
          </a:xfrm>
          <a:prstGeom prst="rect">
            <a:avLst/>
          </a:prstGeom>
        </p:spPr>
        <p:txBody>
          <a:bodyPr anchor="t" rtlCol="false" tIns="0" lIns="0" bIns="0" rIns="0">
            <a:spAutoFit/>
          </a:bodyPr>
          <a:lstStyle/>
          <a:p>
            <a:pPr algn="l" marL="647700" indent="-323850" lvl="1">
              <a:lnSpc>
                <a:spcPts val="3600"/>
              </a:lnSpc>
              <a:buFont typeface="Arial"/>
              <a:buChar char="•"/>
            </a:pPr>
            <a:r>
              <a:rPr lang="en-US" sz="3000" strike="noStrike" u="none">
                <a:solidFill>
                  <a:srgbClr val="FFFFFF"/>
                </a:solidFill>
                <a:latin typeface="Open Sans"/>
              </a:rPr>
              <a:t>Hotel layout and facilities</a:t>
            </a:r>
          </a:p>
          <a:p>
            <a:pPr algn="l" marL="647700" indent="-323850" lvl="1">
              <a:lnSpc>
                <a:spcPts val="3600"/>
              </a:lnSpc>
              <a:buFont typeface="Arial"/>
              <a:buChar char="•"/>
            </a:pPr>
            <a:r>
              <a:rPr lang="en-US" sz="3000" strike="noStrike" u="none">
                <a:solidFill>
                  <a:srgbClr val="FFFFFF"/>
                </a:solidFill>
                <a:latin typeface="Open Sans"/>
              </a:rPr>
              <a:t>Guest demographic</a:t>
            </a:r>
          </a:p>
          <a:p>
            <a:pPr algn="l" marL="647700" indent="-323850" lvl="1">
              <a:lnSpc>
                <a:spcPts val="3600"/>
              </a:lnSpc>
              <a:buFont typeface="Arial"/>
              <a:buChar char="•"/>
            </a:pPr>
            <a:r>
              <a:rPr lang="en-US" sz="3000" strike="noStrike" u="none">
                <a:solidFill>
                  <a:srgbClr val="FFFFFF"/>
                </a:solidFill>
                <a:latin typeface="Open Sans"/>
              </a:rPr>
              <a:t>Price</a:t>
            </a:r>
          </a:p>
          <a:p>
            <a:pPr algn="l" marL="647700" indent="-323850" lvl="1">
              <a:lnSpc>
                <a:spcPts val="3600"/>
              </a:lnSpc>
              <a:buFont typeface="Arial"/>
              <a:buChar char="•"/>
            </a:pPr>
            <a:r>
              <a:rPr lang="en-US" sz="3000" strike="noStrike" u="none">
                <a:solidFill>
                  <a:srgbClr val="FFFFFF"/>
                </a:solidFill>
                <a:latin typeface="Open Sans"/>
              </a:rPr>
              <a:t>Locations </a:t>
            </a:r>
          </a:p>
          <a:p>
            <a:pPr algn="l" marL="647700" indent="-323850" lvl="1">
              <a:lnSpc>
                <a:spcPts val="3600"/>
              </a:lnSpc>
              <a:buFont typeface="Arial"/>
              <a:buChar char="•"/>
            </a:pPr>
            <a:r>
              <a:rPr lang="en-US" sz="3000" strike="noStrike" u="none">
                <a:solidFill>
                  <a:srgbClr val="FFFFFF"/>
                </a:solidFill>
                <a:latin typeface="Open Sans"/>
              </a:rPr>
              <a:t>Hotel operations </a:t>
            </a:r>
          </a:p>
        </p:txBody>
      </p:sp>
      <p:sp>
        <p:nvSpPr>
          <p:cNvPr name="TextBox 4" id="4"/>
          <p:cNvSpPr txBox="true"/>
          <p:nvPr/>
        </p:nvSpPr>
        <p:spPr>
          <a:xfrm rot="0">
            <a:off x="1028700" y="1061526"/>
            <a:ext cx="11950851" cy="955675"/>
          </a:xfrm>
          <a:prstGeom prst="rect">
            <a:avLst/>
          </a:prstGeom>
        </p:spPr>
        <p:txBody>
          <a:bodyPr anchor="t" rtlCol="false" tIns="0" lIns="0" bIns="0" rIns="0">
            <a:spAutoFit/>
          </a:bodyPr>
          <a:lstStyle/>
          <a:p>
            <a:pPr algn="l" marL="0" indent="0" lvl="0">
              <a:lnSpc>
                <a:spcPts val="7699"/>
              </a:lnSpc>
              <a:spcBef>
                <a:spcPct val="0"/>
              </a:spcBef>
            </a:pPr>
            <a:r>
              <a:rPr lang="en-US" sz="5499" strike="noStrike" u="none">
                <a:solidFill>
                  <a:srgbClr val="FFFFFF"/>
                </a:solidFill>
                <a:latin typeface="Ubuntu Bold"/>
              </a:rPr>
              <a:t>Where might </a:t>
            </a:r>
            <a:r>
              <a:rPr lang="en-US" sz="5499" strike="noStrike" u="none">
                <a:solidFill>
                  <a:srgbClr val="F27244"/>
                </a:solidFill>
                <a:latin typeface="Ubuntu Bold"/>
              </a:rPr>
              <a:t>risk lie in the hotel?</a:t>
            </a:r>
          </a:p>
        </p:txBody>
      </p:sp>
      <p:sp>
        <p:nvSpPr>
          <p:cNvPr name="TextBox 5" id="5"/>
          <p:cNvSpPr txBox="true"/>
          <p:nvPr/>
        </p:nvSpPr>
        <p:spPr>
          <a:xfrm rot="0">
            <a:off x="1028700" y="2276370"/>
            <a:ext cx="16230600" cy="1628775"/>
          </a:xfrm>
          <a:prstGeom prst="rect">
            <a:avLst/>
          </a:prstGeom>
        </p:spPr>
        <p:txBody>
          <a:bodyPr anchor="t" rtlCol="false" tIns="0" lIns="0" bIns="0" rIns="0">
            <a:spAutoFit/>
          </a:bodyPr>
          <a:lstStyle/>
          <a:p>
            <a:pPr algn="l">
              <a:lnSpc>
                <a:spcPts val="4319"/>
              </a:lnSpc>
            </a:pPr>
            <a:r>
              <a:rPr lang="en-US" sz="3599" strike="noStrike" u="none">
                <a:solidFill>
                  <a:srgbClr val="F27244"/>
                </a:solidFill>
                <a:latin typeface="Open Sans"/>
              </a:rPr>
              <a:t>Enablers refer </a:t>
            </a:r>
            <a:r>
              <a:rPr lang="en-US" sz="3599" strike="noStrike" u="none">
                <a:solidFill>
                  <a:srgbClr val="FFFFFF"/>
                </a:solidFill>
                <a:latin typeface="Open Sans"/>
              </a:rPr>
              <a:t>to the </a:t>
            </a:r>
            <a:r>
              <a:rPr lang="en-US" sz="3599" strike="noStrike" u="none">
                <a:solidFill>
                  <a:srgbClr val="F27244"/>
                </a:solidFill>
                <a:latin typeface="Open Sans"/>
              </a:rPr>
              <a:t>underlying factors, conditions, or circumstances</a:t>
            </a:r>
            <a:r>
              <a:rPr lang="en-US" sz="3599" strike="noStrike" u="none">
                <a:solidFill>
                  <a:srgbClr val="FFFFFF"/>
                </a:solidFill>
                <a:latin typeface="Open Sans"/>
              </a:rPr>
              <a:t> that contribute to the occurrence and persistence of different forms of modern slavery.</a:t>
            </a:r>
          </a:p>
        </p:txBody>
      </p:sp>
      <p:sp>
        <p:nvSpPr>
          <p:cNvPr name="TextBox 6" id="6"/>
          <p:cNvSpPr txBox="true"/>
          <p:nvPr/>
        </p:nvSpPr>
        <p:spPr>
          <a:xfrm rot="0">
            <a:off x="1028700" y="4162320"/>
            <a:ext cx="16230600" cy="1085850"/>
          </a:xfrm>
          <a:prstGeom prst="rect">
            <a:avLst/>
          </a:prstGeom>
        </p:spPr>
        <p:txBody>
          <a:bodyPr anchor="t" rtlCol="false" tIns="0" lIns="0" bIns="0" rIns="0">
            <a:spAutoFit/>
          </a:bodyPr>
          <a:lstStyle/>
          <a:p>
            <a:pPr algn="l">
              <a:lnSpc>
                <a:spcPts val="4319"/>
              </a:lnSpc>
            </a:pPr>
            <a:r>
              <a:rPr lang="en-US" sz="3599" strike="noStrike" u="none">
                <a:solidFill>
                  <a:srgbClr val="FFFFFF"/>
                </a:solidFill>
                <a:latin typeface="Open Sans"/>
              </a:rPr>
              <a:t>By understanding the factors that enable or facilitate </a:t>
            </a:r>
            <a:r>
              <a:rPr lang="en-US" sz="3599" strike="noStrike" u="none">
                <a:solidFill>
                  <a:srgbClr val="F27244"/>
                </a:solidFill>
                <a:latin typeface="Open Sans"/>
              </a:rPr>
              <a:t>modern slavery,</a:t>
            </a:r>
            <a:r>
              <a:rPr lang="en-US" sz="3599" strike="noStrike" u="none">
                <a:solidFill>
                  <a:srgbClr val="FFFFFF"/>
                </a:solidFill>
                <a:latin typeface="Open Sans"/>
              </a:rPr>
              <a:t> you can take proactive measures to </a:t>
            </a:r>
            <a:r>
              <a:rPr lang="en-US" sz="3599" strike="noStrike" u="none">
                <a:solidFill>
                  <a:srgbClr val="F27244"/>
                </a:solidFill>
                <a:latin typeface="Open Sans"/>
              </a:rPr>
              <a:t>prevent its occurrence.</a:t>
            </a:r>
          </a:p>
        </p:txBody>
      </p:sp>
      <p:sp>
        <p:nvSpPr>
          <p:cNvPr name="TextBox 7" id="7"/>
          <p:cNvSpPr txBox="true"/>
          <p:nvPr/>
        </p:nvSpPr>
        <p:spPr>
          <a:xfrm rot="0">
            <a:off x="1028700" y="5736959"/>
            <a:ext cx="4131958" cy="1251586"/>
          </a:xfrm>
          <a:prstGeom prst="rect">
            <a:avLst/>
          </a:prstGeom>
        </p:spPr>
        <p:txBody>
          <a:bodyPr anchor="t" rtlCol="false" tIns="0" lIns="0" bIns="0" rIns="0">
            <a:spAutoFit/>
          </a:bodyPr>
          <a:lstStyle/>
          <a:p>
            <a:pPr algn="l">
              <a:lnSpc>
                <a:spcPts val="5039"/>
              </a:lnSpc>
            </a:pPr>
            <a:r>
              <a:rPr lang="en-US" sz="3599" strike="noStrike" u="none">
                <a:solidFill>
                  <a:srgbClr val="F27244"/>
                </a:solidFill>
                <a:latin typeface="Open Sans"/>
              </a:rPr>
              <a:t>These enablers usually relate to:</a:t>
            </a:r>
          </a:p>
        </p:txBody>
      </p:sp>
      <p:grpSp>
        <p:nvGrpSpPr>
          <p:cNvPr name="Group 8" id="8"/>
          <p:cNvGrpSpPr/>
          <p:nvPr/>
        </p:nvGrpSpPr>
        <p:grpSpPr>
          <a:xfrm rot="0">
            <a:off x="2822244" y="8543570"/>
            <a:ext cx="12643512" cy="882922"/>
            <a:chOff x="0" y="0"/>
            <a:chExt cx="3329979" cy="232539"/>
          </a:xfrm>
        </p:grpSpPr>
        <p:sp>
          <p:nvSpPr>
            <p:cNvPr name="Freeform 9" id="9"/>
            <p:cNvSpPr/>
            <p:nvPr/>
          </p:nvSpPr>
          <p:spPr>
            <a:xfrm flipH="false" flipV="false" rot="0">
              <a:off x="0" y="0"/>
              <a:ext cx="3329979" cy="232539"/>
            </a:xfrm>
            <a:custGeom>
              <a:avLst/>
              <a:gdLst/>
              <a:ahLst/>
              <a:cxnLst/>
              <a:rect r="r" b="b" t="t" l="l"/>
              <a:pathLst>
                <a:path h="232539" w="3329979">
                  <a:moveTo>
                    <a:pt x="61232" y="0"/>
                  </a:moveTo>
                  <a:lnTo>
                    <a:pt x="3268746" y="0"/>
                  </a:lnTo>
                  <a:cubicBezTo>
                    <a:pt x="3284986" y="0"/>
                    <a:pt x="3300561" y="6451"/>
                    <a:pt x="3312044" y="17935"/>
                  </a:cubicBezTo>
                  <a:cubicBezTo>
                    <a:pt x="3323527" y="29418"/>
                    <a:pt x="3329979" y="44993"/>
                    <a:pt x="3329979" y="61232"/>
                  </a:cubicBezTo>
                  <a:lnTo>
                    <a:pt x="3329979" y="171307"/>
                  </a:lnTo>
                  <a:cubicBezTo>
                    <a:pt x="3329979" y="187547"/>
                    <a:pt x="3323527" y="203121"/>
                    <a:pt x="3312044" y="214605"/>
                  </a:cubicBezTo>
                  <a:cubicBezTo>
                    <a:pt x="3300561" y="226088"/>
                    <a:pt x="3284986" y="232539"/>
                    <a:pt x="3268746" y="232539"/>
                  </a:cubicBezTo>
                  <a:lnTo>
                    <a:pt x="61232" y="232539"/>
                  </a:lnTo>
                  <a:cubicBezTo>
                    <a:pt x="27415" y="232539"/>
                    <a:pt x="0" y="205124"/>
                    <a:pt x="0" y="171307"/>
                  </a:cubicBezTo>
                  <a:lnTo>
                    <a:pt x="0" y="61232"/>
                  </a:lnTo>
                  <a:cubicBezTo>
                    <a:pt x="0" y="44993"/>
                    <a:pt x="6451" y="29418"/>
                    <a:pt x="17935" y="17935"/>
                  </a:cubicBezTo>
                  <a:cubicBezTo>
                    <a:pt x="29418" y="6451"/>
                    <a:pt x="44993" y="0"/>
                    <a:pt x="61232" y="0"/>
                  </a:cubicBezTo>
                  <a:close/>
                </a:path>
              </a:pathLst>
            </a:custGeom>
            <a:solidFill>
              <a:srgbClr val="F27244"/>
            </a:solidFill>
            <a:ln cap="rnd">
              <a:noFill/>
              <a:prstDash val="solid"/>
              <a:round/>
            </a:ln>
          </p:spPr>
        </p:sp>
        <p:sp>
          <p:nvSpPr>
            <p:cNvPr name="TextBox 10" id="10"/>
            <p:cNvSpPr txBox="true"/>
            <p:nvPr/>
          </p:nvSpPr>
          <p:spPr>
            <a:xfrm>
              <a:off x="0" y="-19050"/>
              <a:ext cx="3329979" cy="251589"/>
            </a:xfrm>
            <a:prstGeom prst="rect">
              <a:avLst/>
            </a:prstGeom>
          </p:spPr>
          <p:txBody>
            <a:bodyPr anchor="ctr" rtlCol="false" tIns="50800" lIns="50800" bIns="50800" rIns="50800"/>
            <a:lstStyle/>
            <a:p>
              <a:pPr algn="ctr">
                <a:lnSpc>
                  <a:spcPts val="2160"/>
                </a:lnSpc>
              </a:pPr>
            </a:p>
          </p:txBody>
        </p:sp>
      </p:grpSp>
      <p:sp>
        <p:nvSpPr>
          <p:cNvPr name="TextBox 11" id="11"/>
          <p:cNvSpPr txBox="true"/>
          <p:nvPr/>
        </p:nvSpPr>
        <p:spPr>
          <a:xfrm rot="0">
            <a:off x="3301992" y="8682517"/>
            <a:ext cx="11684017" cy="490728"/>
          </a:xfrm>
          <a:prstGeom prst="rect">
            <a:avLst/>
          </a:prstGeom>
        </p:spPr>
        <p:txBody>
          <a:bodyPr anchor="t" rtlCol="false" tIns="0" lIns="0" bIns="0" rIns="0">
            <a:spAutoFit/>
          </a:bodyPr>
          <a:lstStyle/>
          <a:p>
            <a:pPr algn="ctr">
              <a:lnSpc>
                <a:spcPts val="4056"/>
              </a:lnSpc>
            </a:pPr>
            <a:r>
              <a:rPr lang="en-US" sz="2600">
                <a:solidFill>
                  <a:srgbClr val="FFFFFF"/>
                </a:solidFill>
                <a:latin typeface="Open Sans Bold"/>
              </a:rPr>
              <a:t>Is the hotel set up in a way that allows modern slavery to flourish?</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5B53A3"/>
        </a:solidFill>
      </p:bgPr>
    </p:bg>
    <p:spTree>
      <p:nvGrpSpPr>
        <p:cNvPr id="1" name=""/>
        <p:cNvGrpSpPr/>
        <p:nvPr/>
      </p:nvGrpSpPr>
      <p:grpSpPr>
        <a:xfrm>
          <a:off x="0" y="0"/>
          <a:ext cx="0" cy="0"/>
          <a:chOff x="0" y="0"/>
          <a:chExt cx="0" cy="0"/>
        </a:xfrm>
      </p:grpSpPr>
      <p:sp>
        <p:nvSpPr>
          <p:cNvPr name="Freeform 2" id="2"/>
          <p:cNvSpPr/>
          <p:nvPr/>
        </p:nvSpPr>
        <p:spPr>
          <a:xfrm flipH="false" flipV="false" rot="0">
            <a:off x="-443610" y="-164627"/>
            <a:ext cx="19175221" cy="10616255"/>
          </a:xfrm>
          <a:custGeom>
            <a:avLst/>
            <a:gdLst/>
            <a:ahLst/>
            <a:cxnLst/>
            <a:rect r="r" b="b" t="t" l="l"/>
            <a:pathLst>
              <a:path h="10616255" w="19175221">
                <a:moveTo>
                  <a:pt x="0" y="0"/>
                </a:moveTo>
                <a:lnTo>
                  <a:pt x="19175220" y="0"/>
                </a:lnTo>
                <a:lnTo>
                  <a:pt x="19175220" y="10616254"/>
                </a:lnTo>
                <a:lnTo>
                  <a:pt x="0" y="10616254"/>
                </a:lnTo>
                <a:lnTo>
                  <a:pt x="0" y="0"/>
                </a:lnTo>
                <a:close/>
              </a:path>
            </a:pathLst>
          </a:custGeom>
          <a:blipFill>
            <a:blip r:embed="rId2">
              <a:alphaModFix amt="7999"/>
            </a:blip>
            <a:stretch>
              <a:fillRect l="-3471" t="-3691" r="-12071" b="-13590"/>
            </a:stretch>
          </a:blipFill>
        </p:spPr>
      </p:sp>
      <p:sp>
        <p:nvSpPr>
          <p:cNvPr name="TextBox 3" id="3"/>
          <p:cNvSpPr txBox="true"/>
          <p:nvPr/>
        </p:nvSpPr>
        <p:spPr>
          <a:xfrm rot="0">
            <a:off x="1406288" y="1338787"/>
            <a:ext cx="6641739" cy="828675"/>
          </a:xfrm>
          <a:prstGeom prst="rect">
            <a:avLst/>
          </a:prstGeom>
        </p:spPr>
        <p:txBody>
          <a:bodyPr anchor="t" rtlCol="false" tIns="0" lIns="0" bIns="0" rIns="0">
            <a:spAutoFit/>
          </a:bodyPr>
          <a:lstStyle/>
          <a:p>
            <a:pPr algn="l">
              <a:lnSpc>
                <a:spcPts val="6449"/>
              </a:lnSpc>
            </a:pPr>
            <a:r>
              <a:rPr lang="en-US" sz="5374">
                <a:solidFill>
                  <a:srgbClr val="FFFFFF"/>
                </a:solidFill>
                <a:latin typeface="Ubuntu Bold"/>
              </a:rPr>
              <a:t>Contents</a:t>
            </a:r>
          </a:p>
        </p:txBody>
      </p:sp>
      <p:sp>
        <p:nvSpPr>
          <p:cNvPr name="TextBox 4" id="4"/>
          <p:cNvSpPr txBox="true"/>
          <p:nvPr/>
        </p:nvSpPr>
        <p:spPr>
          <a:xfrm rot="0">
            <a:off x="1406288" y="2400854"/>
            <a:ext cx="14164476" cy="6533898"/>
          </a:xfrm>
          <a:prstGeom prst="rect">
            <a:avLst/>
          </a:prstGeom>
        </p:spPr>
        <p:txBody>
          <a:bodyPr anchor="t" rtlCol="false" tIns="0" lIns="0" bIns="0" rIns="0">
            <a:spAutoFit/>
          </a:bodyPr>
          <a:lstStyle/>
          <a:p>
            <a:pPr algn="l">
              <a:lnSpc>
                <a:spcPts val="5791"/>
              </a:lnSpc>
            </a:pPr>
            <a:r>
              <a:rPr lang="en-US" sz="3199">
                <a:solidFill>
                  <a:srgbClr val="FFFFFF"/>
                </a:solidFill>
                <a:latin typeface="Open Sans"/>
              </a:rPr>
              <a:t>1. Objectives</a:t>
            </a:r>
          </a:p>
          <a:p>
            <a:pPr algn="l">
              <a:lnSpc>
                <a:spcPts val="5791"/>
              </a:lnSpc>
            </a:pPr>
            <a:r>
              <a:rPr lang="en-US" sz="3199">
                <a:solidFill>
                  <a:srgbClr val="FFFFFF"/>
                </a:solidFill>
                <a:latin typeface="Open Sans"/>
              </a:rPr>
              <a:t>2. What is Modern Slavery?</a:t>
            </a:r>
          </a:p>
          <a:p>
            <a:pPr algn="l">
              <a:lnSpc>
                <a:spcPts val="5791"/>
              </a:lnSpc>
            </a:pPr>
            <a:r>
              <a:rPr lang="en-US" sz="3199">
                <a:solidFill>
                  <a:srgbClr val="FFFFFF"/>
                </a:solidFill>
                <a:latin typeface="Open Sans"/>
              </a:rPr>
              <a:t>3. Modern Slavery Statements</a:t>
            </a:r>
          </a:p>
          <a:p>
            <a:pPr algn="l">
              <a:lnSpc>
                <a:spcPts val="5791"/>
              </a:lnSpc>
            </a:pPr>
            <a:r>
              <a:rPr lang="en-US" sz="3199">
                <a:solidFill>
                  <a:srgbClr val="FFFFFF"/>
                </a:solidFill>
                <a:latin typeface="Open Sans"/>
              </a:rPr>
              <a:t>4. Risk Mapping - Hotel Facilities &amp; Guests</a:t>
            </a:r>
          </a:p>
          <a:p>
            <a:pPr algn="l">
              <a:lnSpc>
                <a:spcPts val="5791"/>
              </a:lnSpc>
            </a:pPr>
            <a:r>
              <a:rPr lang="en-US" sz="3199">
                <a:solidFill>
                  <a:srgbClr val="FFFFFF"/>
                </a:solidFill>
                <a:latin typeface="Open Sans"/>
              </a:rPr>
              <a:t>5. Risk Mapping - Product Supply Chain</a:t>
            </a:r>
          </a:p>
          <a:p>
            <a:pPr algn="l">
              <a:lnSpc>
                <a:spcPts val="5791"/>
              </a:lnSpc>
            </a:pPr>
            <a:r>
              <a:rPr lang="en-US" sz="3199">
                <a:solidFill>
                  <a:srgbClr val="FFFFFF"/>
                </a:solidFill>
                <a:latin typeface="Open Sans"/>
              </a:rPr>
              <a:t>6. Risk Mapping - Labour Supply Chain</a:t>
            </a:r>
          </a:p>
          <a:p>
            <a:pPr algn="l">
              <a:lnSpc>
                <a:spcPts val="5791"/>
              </a:lnSpc>
            </a:pPr>
            <a:r>
              <a:rPr lang="en-US" sz="3199">
                <a:solidFill>
                  <a:srgbClr val="FFFFFF"/>
                </a:solidFill>
                <a:latin typeface="Open Sans"/>
              </a:rPr>
              <a:t>7. How to Work with Suppliers</a:t>
            </a:r>
          </a:p>
          <a:p>
            <a:pPr algn="l">
              <a:lnSpc>
                <a:spcPts val="5791"/>
              </a:lnSpc>
            </a:pPr>
            <a:r>
              <a:rPr lang="en-US" sz="3199">
                <a:solidFill>
                  <a:srgbClr val="FFFFFF"/>
                </a:solidFill>
                <a:latin typeface="Open Sans"/>
              </a:rPr>
              <a:t>8. Reporting &amp; Remediation</a:t>
            </a:r>
          </a:p>
          <a:p>
            <a:pPr algn="l">
              <a:lnSpc>
                <a:spcPts val="5791"/>
              </a:lnSpc>
            </a:pPr>
            <a:r>
              <a:rPr lang="en-US" sz="3199">
                <a:solidFill>
                  <a:srgbClr val="FFFFFF"/>
                </a:solidFill>
                <a:latin typeface="Open Sans"/>
              </a:rPr>
              <a:t>9. Other Partnerships</a:t>
            </a:r>
          </a:p>
        </p:txBody>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0" t="-395" r="0" b="-77382"/>
            </a:stretch>
          </a:blipFill>
        </p:spPr>
      </p:sp>
      <p:sp>
        <p:nvSpPr>
          <p:cNvPr name="TextBox 3" id="3"/>
          <p:cNvSpPr txBox="true"/>
          <p:nvPr/>
        </p:nvSpPr>
        <p:spPr>
          <a:xfrm rot="0">
            <a:off x="1028700" y="904875"/>
            <a:ext cx="17259300" cy="915670"/>
          </a:xfrm>
          <a:prstGeom prst="rect">
            <a:avLst/>
          </a:prstGeom>
        </p:spPr>
        <p:txBody>
          <a:bodyPr anchor="t" rtlCol="false" tIns="0" lIns="0" bIns="0" rIns="0">
            <a:spAutoFit/>
          </a:bodyPr>
          <a:lstStyle/>
          <a:p>
            <a:pPr algn="l" marL="0" indent="0" lvl="0">
              <a:lnSpc>
                <a:spcPts val="7280"/>
              </a:lnSpc>
              <a:spcBef>
                <a:spcPct val="0"/>
              </a:spcBef>
            </a:pPr>
            <a:r>
              <a:rPr lang="en-US" sz="5200" strike="noStrike" u="none">
                <a:solidFill>
                  <a:srgbClr val="FFFFFF"/>
                </a:solidFill>
                <a:latin typeface="Ubuntu Bold"/>
              </a:rPr>
              <a:t>How should each </a:t>
            </a:r>
            <a:r>
              <a:rPr lang="en-US" sz="5200" strike="noStrike" u="none">
                <a:solidFill>
                  <a:srgbClr val="F27244"/>
                </a:solidFill>
                <a:latin typeface="Ubuntu Bold"/>
              </a:rPr>
              <a:t>department respond to enablers?</a:t>
            </a:r>
          </a:p>
        </p:txBody>
      </p:sp>
      <p:sp>
        <p:nvSpPr>
          <p:cNvPr name="TextBox 4" id="4"/>
          <p:cNvSpPr txBox="true"/>
          <p:nvPr/>
        </p:nvSpPr>
        <p:spPr>
          <a:xfrm rot="0">
            <a:off x="1028700" y="3353504"/>
            <a:ext cx="4862781" cy="681989"/>
          </a:xfrm>
          <a:prstGeom prst="rect">
            <a:avLst/>
          </a:prstGeom>
        </p:spPr>
        <p:txBody>
          <a:bodyPr anchor="t" rtlCol="false" tIns="0" lIns="0" bIns="0" rIns="0">
            <a:spAutoFit/>
          </a:bodyPr>
          <a:lstStyle/>
          <a:p>
            <a:pPr algn="l" marL="0" indent="0" lvl="0">
              <a:lnSpc>
                <a:spcPts val="5460"/>
              </a:lnSpc>
              <a:spcBef>
                <a:spcPct val="0"/>
              </a:spcBef>
            </a:pPr>
            <a:r>
              <a:rPr lang="en-US" sz="3900">
                <a:solidFill>
                  <a:srgbClr val="FFFFFF"/>
                </a:solidFill>
                <a:latin typeface="Ubuntu Bold"/>
              </a:rPr>
              <a:t>Front of House</a:t>
            </a:r>
          </a:p>
        </p:txBody>
      </p:sp>
      <p:sp>
        <p:nvSpPr>
          <p:cNvPr name="TextBox 5" id="5"/>
          <p:cNvSpPr txBox="true"/>
          <p:nvPr/>
        </p:nvSpPr>
        <p:spPr>
          <a:xfrm rot="0">
            <a:off x="6712609" y="3353504"/>
            <a:ext cx="4862781" cy="681989"/>
          </a:xfrm>
          <a:prstGeom prst="rect">
            <a:avLst/>
          </a:prstGeom>
        </p:spPr>
        <p:txBody>
          <a:bodyPr anchor="t" rtlCol="false" tIns="0" lIns="0" bIns="0" rIns="0">
            <a:spAutoFit/>
          </a:bodyPr>
          <a:lstStyle/>
          <a:p>
            <a:pPr algn="l" marL="0" indent="0" lvl="0">
              <a:lnSpc>
                <a:spcPts val="5460"/>
              </a:lnSpc>
              <a:spcBef>
                <a:spcPct val="0"/>
              </a:spcBef>
            </a:pPr>
            <a:r>
              <a:rPr lang="en-US" sz="3900">
                <a:solidFill>
                  <a:srgbClr val="FFFFFF"/>
                </a:solidFill>
                <a:latin typeface="Ubuntu Bold"/>
              </a:rPr>
              <a:t>Food and Beverage</a:t>
            </a:r>
          </a:p>
        </p:txBody>
      </p:sp>
      <p:sp>
        <p:nvSpPr>
          <p:cNvPr name="TextBox 6" id="6"/>
          <p:cNvSpPr txBox="true"/>
          <p:nvPr/>
        </p:nvSpPr>
        <p:spPr>
          <a:xfrm rot="0">
            <a:off x="12394541" y="3353504"/>
            <a:ext cx="4862781" cy="681989"/>
          </a:xfrm>
          <a:prstGeom prst="rect">
            <a:avLst/>
          </a:prstGeom>
        </p:spPr>
        <p:txBody>
          <a:bodyPr anchor="t" rtlCol="false" tIns="0" lIns="0" bIns="0" rIns="0">
            <a:spAutoFit/>
          </a:bodyPr>
          <a:lstStyle/>
          <a:p>
            <a:pPr algn="l" marL="0" indent="0" lvl="0">
              <a:lnSpc>
                <a:spcPts val="5460"/>
              </a:lnSpc>
              <a:spcBef>
                <a:spcPct val="0"/>
              </a:spcBef>
            </a:pPr>
            <a:r>
              <a:rPr lang="en-US" sz="3900">
                <a:solidFill>
                  <a:srgbClr val="FFFFFF"/>
                </a:solidFill>
                <a:latin typeface="Ubuntu Bold"/>
              </a:rPr>
              <a:t>Security</a:t>
            </a:r>
          </a:p>
        </p:txBody>
      </p:sp>
      <p:sp>
        <p:nvSpPr>
          <p:cNvPr name="TextBox 7" id="7"/>
          <p:cNvSpPr txBox="true"/>
          <p:nvPr/>
        </p:nvSpPr>
        <p:spPr>
          <a:xfrm rot="0">
            <a:off x="1028700" y="4181370"/>
            <a:ext cx="4862781" cy="4695825"/>
          </a:xfrm>
          <a:prstGeom prst="rect">
            <a:avLst/>
          </a:prstGeom>
        </p:spPr>
        <p:txBody>
          <a:bodyPr anchor="t" rtlCol="false" tIns="0" lIns="0" bIns="0" rIns="0">
            <a:spAutoFit/>
          </a:bodyPr>
          <a:lstStyle/>
          <a:p>
            <a:pPr algn="l" marL="561345" indent="-280673" lvl="1">
              <a:lnSpc>
                <a:spcPts val="3120"/>
              </a:lnSpc>
              <a:buFont typeface="Arial"/>
              <a:buChar char="•"/>
            </a:pPr>
            <a:r>
              <a:rPr lang="en-US" sz="2600">
                <a:solidFill>
                  <a:srgbClr val="FFFFFF"/>
                </a:solidFill>
                <a:latin typeface="Open Sans"/>
              </a:rPr>
              <a:t>Famil</a:t>
            </a:r>
            <a:r>
              <a:rPr lang="en-US" sz="2600" strike="noStrike" u="none">
                <a:solidFill>
                  <a:srgbClr val="FFFFFF"/>
                </a:solidFill>
                <a:latin typeface="Open Sans"/>
              </a:rPr>
              <a:t>iarise yourself with the indicator checklist specific to your department   </a:t>
            </a:r>
          </a:p>
          <a:p>
            <a:pPr algn="l" marL="561345" indent="-280673" lvl="1">
              <a:lnSpc>
                <a:spcPts val="3120"/>
              </a:lnSpc>
              <a:buFont typeface="Arial"/>
              <a:buChar char="•"/>
            </a:pPr>
            <a:r>
              <a:rPr lang="en-US" sz="2600" strike="noStrike" u="none">
                <a:solidFill>
                  <a:srgbClr val="FFFFFF"/>
                </a:solidFill>
                <a:latin typeface="Open Sans"/>
              </a:rPr>
              <a:t>Familiarise yourself with local support services (especially in hotels which house vulnerable populations).   </a:t>
            </a:r>
          </a:p>
          <a:p>
            <a:pPr algn="l" marL="561345" indent="-280673" lvl="1">
              <a:lnSpc>
                <a:spcPts val="3120"/>
              </a:lnSpc>
              <a:buFont typeface="Arial"/>
              <a:buChar char="•"/>
            </a:pPr>
            <a:r>
              <a:rPr lang="en-US" sz="2600" strike="noStrike" u="none">
                <a:solidFill>
                  <a:srgbClr val="FFFFFF"/>
                </a:solidFill>
                <a:latin typeface="Open Sans"/>
              </a:rPr>
              <a:t>Engage with vulnerable guests such as solo travelers</a:t>
            </a:r>
          </a:p>
          <a:p>
            <a:pPr algn="l">
              <a:lnSpc>
                <a:spcPts val="3120"/>
              </a:lnSpc>
            </a:pPr>
          </a:p>
        </p:txBody>
      </p:sp>
      <p:sp>
        <p:nvSpPr>
          <p:cNvPr name="TextBox 8" id="8"/>
          <p:cNvSpPr txBox="true"/>
          <p:nvPr/>
        </p:nvSpPr>
        <p:spPr>
          <a:xfrm rot="0">
            <a:off x="6712609" y="4181370"/>
            <a:ext cx="4862781" cy="3133725"/>
          </a:xfrm>
          <a:prstGeom prst="rect">
            <a:avLst/>
          </a:prstGeom>
        </p:spPr>
        <p:txBody>
          <a:bodyPr anchor="t" rtlCol="false" tIns="0" lIns="0" bIns="0" rIns="0">
            <a:spAutoFit/>
          </a:bodyPr>
          <a:lstStyle/>
          <a:p>
            <a:pPr algn="l" marL="561345" indent="-280673" lvl="1">
              <a:lnSpc>
                <a:spcPts val="3120"/>
              </a:lnSpc>
              <a:buFont typeface="Arial"/>
              <a:buChar char="•"/>
            </a:pPr>
            <a:r>
              <a:rPr lang="en-US" sz="2600">
                <a:solidFill>
                  <a:srgbClr val="FFFFFF"/>
                </a:solidFill>
                <a:latin typeface="Open Sans"/>
              </a:rPr>
              <a:t>Familiarise yourself with the indicator checklist specific to your department</a:t>
            </a:r>
            <a:r>
              <a:rPr lang="en-US" sz="2600">
                <a:solidFill>
                  <a:srgbClr val="FFFFFF"/>
                </a:solidFill>
                <a:latin typeface="Open Sans"/>
              </a:rPr>
              <a:t> </a:t>
            </a:r>
          </a:p>
          <a:p>
            <a:pPr algn="l" marL="561345" indent="-280673" lvl="1">
              <a:lnSpc>
                <a:spcPts val="3120"/>
              </a:lnSpc>
              <a:buFont typeface="Arial"/>
              <a:buChar char="•"/>
            </a:pPr>
            <a:r>
              <a:rPr lang="en-US" sz="2600">
                <a:solidFill>
                  <a:srgbClr val="FFFFFF"/>
                </a:solidFill>
                <a:latin typeface="Open Sans"/>
              </a:rPr>
              <a:t>Be mindful of access to nighttime economy venues as well as alcohol consumption.</a:t>
            </a:r>
          </a:p>
          <a:p>
            <a:pPr algn="l">
              <a:lnSpc>
                <a:spcPts val="3120"/>
              </a:lnSpc>
            </a:pPr>
          </a:p>
        </p:txBody>
      </p:sp>
      <p:sp>
        <p:nvSpPr>
          <p:cNvPr name="TextBox 9" id="9"/>
          <p:cNvSpPr txBox="true"/>
          <p:nvPr/>
        </p:nvSpPr>
        <p:spPr>
          <a:xfrm rot="0">
            <a:off x="12394541" y="4181370"/>
            <a:ext cx="4862781" cy="4695825"/>
          </a:xfrm>
          <a:prstGeom prst="rect">
            <a:avLst/>
          </a:prstGeom>
        </p:spPr>
        <p:txBody>
          <a:bodyPr anchor="t" rtlCol="false" tIns="0" lIns="0" bIns="0" rIns="0">
            <a:spAutoFit/>
          </a:bodyPr>
          <a:lstStyle/>
          <a:p>
            <a:pPr algn="l" marL="561345" indent="-280673" lvl="1">
              <a:lnSpc>
                <a:spcPts val="3120"/>
              </a:lnSpc>
              <a:buFont typeface="Arial"/>
              <a:buChar char="•"/>
            </a:pPr>
            <a:r>
              <a:rPr lang="en-US" sz="2600">
                <a:solidFill>
                  <a:srgbClr val="FFFFFF"/>
                </a:solidFill>
                <a:latin typeface="Open Sans"/>
              </a:rPr>
              <a:t>Familiarise yourself with the indicator checklist specific to your department</a:t>
            </a:r>
            <a:r>
              <a:rPr lang="en-US" sz="2600">
                <a:solidFill>
                  <a:srgbClr val="FFFFFF"/>
                </a:solidFill>
                <a:latin typeface="Open Sans"/>
              </a:rPr>
              <a:t> </a:t>
            </a:r>
          </a:p>
          <a:p>
            <a:pPr algn="l" marL="561345" indent="-280673" lvl="1">
              <a:lnSpc>
                <a:spcPts val="3120"/>
              </a:lnSpc>
              <a:buFont typeface="Arial"/>
              <a:buChar char="•"/>
            </a:pPr>
            <a:r>
              <a:rPr lang="en-US" sz="2600">
                <a:solidFill>
                  <a:srgbClr val="FFFFFF"/>
                </a:solidFill>
                <a:latin typeface="Open Sans"/>
              </a:rPr>
              <a:t>Be vigilant, especially of places where there is limited visibility. </a:t>
            </a:r>
          </a:p>
          <a:p>
            <a:pPr algn="l" marL="561345" indent="-280673" lvl="1">
              <a:lnSpc>
                <a:spcPts val="3120"/>
              </a:lnSpc>
              <a:buFont typeface="Arial"/>
              <a:buChar char="•"/>
            </a:pPr>
            <a:r>
              <a:rPr lang="en-US" sz="2600">
                <a:solidFill>
                  <a:srgbClr val="FFFFFF"/>
                </a:solidFill>
                <a:latin typeface="Open Sans"/>
              </a:rPr>
              <a:t>Familiarise yourself with all established crisis management plans for handling incidents related to modern slavery.</a:t>
            </a:r>
          </a:p>
          <a:p>
            <a:pPr algn="l">
              <a:lnSpc>
                <a:spcPts val="3120"/>
              </a:lnSpc>
            </a:pPr>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0" t="-395" r="0" b="-77382"/>
            </a:stretch>
          </a:blipFill>
        </p:spPr>
      </p:sp>
      <p:sp>
        <p:nvSpPr>
          <p:cNvPr name="TextBox 3" id="3"/>
          <p:cNvSpPr txBox="true"/>
          <p:nvPr/>
        </p:nvSpPr>
        <p:spPr>
          <a:xfrm rot="0">
            <a:off x="1028700" y="904875"/>
            <a:ext cx="17259300" cy="915670"/>
          </a:xfrm>
          <a:prstGeom prst="rect">
            <a:avLst/>
          </a:prstGeom>
        </p:spPr>
        <p:txBody>
          <a:bodyPr anchor="t" rtlCol="false" tIns="0" lIns="0" bIns="0" rIns="0">
            <a:spAutoFit/>
          </a:bodyPr>
          <a:lstStyle/>
          <a:p>
            <a:pPr algn="l" marL="0" indent="0" lvl="0">
              <a:lnSpc>
                <a:spcPts val="7280"/>
              </a:lnSpc>
              <a:spcBef>
                <a:spcPct val="0"/>
              </a:spcBef>
            </a:pPr>
            <a:r>
              <a:rPr lang="en-US" sz="5200" strike="noStrike" u="none">
                <a:solidFill>
                  <a:srgbClr val="FFFFFF"/>
                </a:solidFill>
                <a:latin typeface="Ubuntu Bold"/>
              </a:rPr>
              <a:t>How should each </a:t>
            </a:r>
            <a:r>
              <a:rPr lang="en-US" sz="5200" strike="noStrike" u="none">
                <a:solidFill>
                  <a:srgbClr val="F27244"/>
                </a:solidFill>
                <a:latin typeface="Ubuntu Bold"/>
              </a:rPr>
              <a:t>department respond to enablers?</a:t>
            </a:r>
          </a:p>
        </p:txBody>
      </p:sp>
      <p:sp>
        <p:nvSpPr>
          <p:cNvPr name="TextBox 4" id="4"/>
          <p:cNvSpPr txBox="true"/>
          <p:nvPr/>
        </p:nvSpPr>
        <p:spPr>
          <a:xfrm rot="0">
            <a:off x="1028700" y="3544004"/>
            <a:ext cx="4862781" cy="681989"/>
          </a:xfrm>
          <a:prstGeom prst="rect">
            <a:avLst/>
          </a:prstGeom>
        </p:spPr>
        <p:txBody>
          <a:bodyPr anchor="t" rtlCol="false" tIns="0" lIns="0" bIns="0" rIns="0">
            <a:spAutoFit/>
          </a:bodyPr>
          <a:lstStyle/>
          <a:p>
            <a:pPr algn="l" marL="0" indent="0" lvl="0">
              <a:lnSpc>
                <a:spcPts val="5460"/>
              </a:lnSpc>
              <a:spcBef>
                <a:spcPct val="0"/>
              </a:spcBef>
            </a:pPr>
            <a:r>
              <a:rPr lang="en-US" sz="3900">
                <a:solidFill>
                  <a:srgbClr val="FFFFFF"/>
                </a:solidFill>
                <a:latin typeface="Ubuntu Bold"/>
              </a:rPr>
              <a:t> </a:t>
            </a:r>
            <a:r>
              <a:rPr lang="en-US" sz="3900">
                <a:solidFill>
                  <a:srgbClr val="FFFFFF"/>
                </a:solidFill>
                <a:latin typeface="Ubuntu Bold"/>
              </a:rPr>
              <a:t>Housekeeping</a:t>
            </a:r>
          </a:p>
        </p:txBody>
      </p:sp>
      <p:sp>
        <p:nvSpPr>
          <p:cNvPr name="TextBox 5" id="5"/>
          <p:cNvSpPr txBox="true"/>
          <p:nvPr/>
        </p:nvSpPr>
        <p:spPr>
          <a:xfrm rot="0">
            <a:off x="6712609" y="3544004"/>
            <a:ext cx="4862781" cy="681989"/>
          </a:xfrm>
          <a:prstGeom prst="rect">
            <a:avLst/>
          </a:prstGeom>
        </p:spPr>
        <p:txBody>
          <a:bodyPr anchor="t" rtlCol="false" tIns="0" lIns="0" bIns="0" rIns="0">
            <a:spAutoFit/>
          </a:bodyPr>
          <a:lstStyle/>
          <a:p>
            <a:pPr algn="l" marL="0" indent="0" lvl="0">
              <a:lnSpc>
                <a:spcPts val="5460"/>
              </a:lnSpc>
              <a:spcBef>
                <a:spcPct val="0"/>
              </a:spcBef>
            </a:pPr>
            <a:r>
              <a:rPr lang="en-US" sz="3900">
                <a:solidFill>
                  <a:srgbClr val="FFFFFF"/>
                </a:solidFill>
                <a:latin typeface="Ubuntu Bold"/>
              </a:rPr>
              <a:t>Sales and Marketing</a:t>
            </a:r>
          </a:p>
        </p:txBody>
      </p:sp>
      <p:sp>
        <p:nvSpPr>
          <p:cNvPr name="TextBox 6" id="6"/>
          <p:cNvSpPr txBox="true"/>
          <p:nvPr/>
        </p:nvSpPr>
        <p:spPr>
          <a:xfrm rot="0">
            <a:off x="12394541" y="3544004"/>
            <a:ext cx="4862781" cy="1367789"/>
          </a:xfrm>
          <a:prstGeom prst="rect">
            <a:avLst/>
          </a:prstGeom>
        </p:spPr>
        <p:txBody>
          <a:bodyPr anchor="t" rtlCol="false" tIns="0" lIns="0" bIns="0" rIns="0">
            <a:spAutoFit/>
          </a:bodyPr>
          <a:lstStyle/>
          <a:p>
            <a:pPr algn="l" marL="0" indent="0" lvl="0">
              <a:lnSpc>
                <a:spcPts val="5460"/>
              </a:lnSpc>
              <a:spcBef>
                <a:spcPct val="0"/>
              </a:spcBef>
            </a:pPr>
            <a:r>
              <a:rPr lang="en-US" sz="3900">
                <a:solidFill>
                  <a:srgbClr val="FFFFFF"/>
                </a:solidFill>
                <a:latin typeface="Ubuntu Bold"/>
              </a:rPr>
              <a:t>Head Office/ Senior Management</a:t>
            </a:r>
          </a:p>
        </p:txBody>
      </p:sp>
      <p:sp>
        <p:nvSpPr>
          <p:cNvPr name="TextBox 7" id="7"/>
          <p:cNvSpPr txBox="true"/>
          <p:nvPr/>
        </p:nvSpPr>
        <p:spPr>
          <a:xfrm rot="0">
            <a:off x="1028700" y="5324475"/>
            <a:ext cx="4862781" cy="2743200"/>
          </a:xfrm>
          <a:prstGeom prst="rect">
            <a:avLst/>
          </a:prstGeom>
        </p:spPr>
        <p:txBody>
          <a:bodyPr anchor="t" rtlCol="false" tIns="0" lIns="0" bIns="0" rIns="0">
            <a:spAutoFit/>
          </a:bodyPr>
          <a:lstStyle/>
          <a:p>
            <a:pPr algn="l" marL="561345" indent="-280673" lvl="1">
              <a:lnSpc>
                <a:spcPts val="3120"/>
              </a:lnSpc>
              <a:buFont typeface="Arial"/>
              <a:buChar char="•"/>
            </a:pPr>
            <a:r>
              <a:rPr lang="en-US" sz="2600">
                <a:solidFill>
                  <a:srgbClr val="FFFFFF"/>
                </a:solidFill>
                <a:latin typeface="Open Sans"/>
              </a:rPr>
              <a:t>Familiarise yourself with the indicator checklist specific to your department</a:t>
            </a:r>
          </a:p>
          <a:p>
            <a:pPr algn="l" marL="561345" indent="-280673" lvl="1">
              <a:lnSpc>
                <a:spcPts val="3120"/>
              </a:lnSpc>
              <a:buFont typeface="Arial"/>
              <a:buChar char="•"/>
            </a:pPr>
            <a:r>
              <a:rPr lang="en-US" sz="2600">
                <a:solidFill>
                  <a:srgbClr val="FFFFFF"/>
                </a:solidFill>
                <a:latin typeface="Open Sans"/>
              </a:rPr>
              <a:t>Engage with vulnerable guests such as solo travelers</a:t>
            </a:r>
          </a:p>
          <a:p>
            <a:pPr algn="l">
              <a:lnSpc>
                <a:spcPts val="3120"/>
              </a:lnSpc>
            </a:pPr>
          </a:p>
        </p:txBody>
      </p:sp>
      <p:sp>
        <p:nvSpPr>
          <p:cNvPr name="TextBox 8" id="8"/>
          <p:cNvSpPr txBox="true"/>
          <p:nvPr/>
        </p:nvSpPr>
        <p:spPr>
          <a:xfrm rot="0">
            <a:off x="6712609" y="5324475"/>
            <a:ext cx="4862781" cy="1181100"/>
          </a:xfrm>
          <a:prstGeom prst="rect">
            <a:avLst/>
          </a:prstGeom>
        </p:spPr>
        <p:txBody>
          <a:bodyPr anchor="t" rtlCol="false" tIns="0" lIns="0" bIns="0" rIns="0">
            <a:spAutoFit/>
          </a:bodyPr>
          <a:lstStyle/>
          <a:p>
            <a:pPr algn="l" marL="561345" indent="-280673" lvl="1">
              <a:lnSpc>
                <a:spcPts val="3120"/>
              </a:lnSpc>
              <a:buFont typeface="Arial"/>
              <a:buChar char="•"/>
            </a:pPr>
            <a:r>
              <a:rPr lang="en-US" sz="2600">
                <a:solidFill>
                  <a:srgbClr val="FFFFFF"/>
                </a:solidFill>
                <a:latin typeface="Open Sans"/>
              </a:rPr>
              <a:t>Flag suspicious booking requests, especially from 3rd Party distributors.</a:t>
            </a:r>
          </a:p>
        </p:txBody>
      </p:sp>
      <p:sp>
        <p:nvSpPr>
          <p:cNvPr name="TextBox 9" id="9"/>
          <p:cNvSpPr txBox="true"/>
          <p:nvPr/>
        </p:nvSpPr>
        <p:spPr>
          <a:xfrm rot="0">
            <a:off x="12394541" y="5324475"/>
            <a:ext cx="4862781" cy="2743200"/>
          </a:xfrm>
          <a:prstGeom prst="rect">
            <a:avLst/>
          </a:prstGeom>
        </p:spPr>
        <p:txBody>
          <a:bodyPr anchor="t" rtlCol="false" tIns="0" lIns="0" bIns="0" rIns="0">
            <a:spAutoFit/>
          </a:bodyPr>
          <a:lstStyle/>
          <a:p>
            <a:pPr algn="l" marL="561345" indent="-280673" lvl="1">
              <a:lnSpc>
                <a:spcPts val="3120"/>
              </a:lnSpc>
              <a:buFont typeface="Arial"/>
              <a:buChar char="•"/>
            </a:pPr>
            <a:r>
              <a:rPr lang="en-US" sz="2600">
                <a:solidFill>
                  <a:srgbClr val="FFFFFF"/>
                </a:solidFill>
                <a:latin typeface="Open Sans"/>
              </a:rPr>
              <a:t>Establish direct lines of communication with police and other reporting agencies.</a:t>
            </a:r>
          </a:p>
          <a:p>
            <a:pPr algn="l" marL="561345" indent="-280673" lvl="1">
              <a:lnSpc>
                <a:spcPts val="3120"/>
              </a:lnSpc>
              <a:buFont typeface="Arial"/>
              <a:buChar char="•"/>
            </a:pPr>
            <a:r>
              <a:rPr lang="en-US" sz="2600">
                <a:solidFill>
                  <a:srgbClr val="FFFFFF"/>
                </a:solidFill>
                <a:latin typeface="Open Sans"/>
              </a:rPr>
              <a:t>Ensure all staff have received adequate training.</a:t>
            </a:r>
          </a:p>
          <a:p>
            <a:pPr algn="l">
              <a:lnSpc>
                <a:spcPts val="3120"/>
              </a:lnSpc>
            </a:pPr>
          </a:p>
        </p:txBody>
      </p:sp>
      <p:sp>
        <p:nvSpPr>
          <p:cNvPr name="TextBox 10" id="10"/>
          <p:cNvSpPr txBox="true"/>
          <p:nvPr/>
        </p:nvSpPr>
        <p:spPr>
          <a:xfrm rot="0">
            <a:off x="1028700" y="1960280"/>
            <a:ext cx="9199856" cy="681989"/>
          </a:xfrm>
          <a:prstGeom prst="rect">
            <a:avLst/>
          </a:prstGeom>
        </p:spPr>
        <p:txBody>
          <a:bodyPr anchor="t" rtlCol="false" tIns="0" lIns="0" bIns="0" rIns="0">
            <a:spAutoFit/>
          </a:bodyPr>
          <a:lstStyle/>
          <a:p>
            <a:pPr algn="l" marL="0" indent="0" lvl="0">
              <a:lnSpc>
                <a:spcPts val="5460"/>
              </a:lnSpc>
              <a:spcBef>
                <a:spcPct val="0"/>
              </a:spcBef>
            </a:pPr>
            <a:r>
              <a:rPr lang="en-US" sz="3900">
                <a:solidFill>
                  <a:srgbClr val="FFFFFF"/>
                </a:solidFill>
                <a:latin typeface="Ubuntu"/>
              </a:rPr>
              <a:t>Departments &amp; Preventative Actions</a:t>
            </a:r>
          </a:p>
        </p:txBody>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0" t="-395" r="0" b="-77382"/>
            </a:stretch>
          </a:blipFill>
        </p:spPr>
      </p:sp>
      <p:grpSp>
        <p:nvGrpSpPr>
          <p:cNvPr name="Group 3" id="3"/>
          <p:cNvGrpSpPr/>
          <p:nvPr/>
        </p:nvGrpSpPr>
        <p:grpSpPr>
          <a:xfrm rot="0">
            <a:off x="14303096" y="2167462"/>
            <a:ext cx="2956204" cy="4519088"/>
            <a:chOff x="0" y="0"/>
            <a:chExt cx="778589" cy="1190212"/>
          </a:xfrm>
        </p:grpSpPr>
        <p:sp>
          <p:nvSpPr>
            <p:cNvPr name="Freeform 4" id="4"/>
            <p:cNvSpPr/>
            <p:nvPr/>
          </p:nvSpPr>
          <p:spPr>
            <a:xfrm flipH="false" flipV="false" rot="0">
              <a:off x="0" y="0"/>
              <a:ext cx="778589" cy="1190213"/>
            </a:xfrm>
            <a:custGeom>
              <a:avLst/>
              <a:gdLst/>
              <a:ahLst/>
              <a:cxnLst/>
              <a:rect r="r" b="b" t="t" l="l"/>
              <a:pathLst>
                <a:path h="1190213" w="778589">
                  <a:moveTo>
                    <a:pt x="0" y="0"/>
                  </a:moveTo>
                  <a:lnTo>
                    <a:pt x="778589" y="0"/>
                  </a:lnTo>
                  <a:lnTo>
                    <a:pt x="778589" y="1190213"/>
                  </a:lnTo>
                  <a:lnTo>
                    <a:pt x="0" y="1190213"/>
                  </a:lnTo>
                  <a:close/>
                </a:path>
              </a:pathLst>
            </a:custGeom>
            <a:solidFill>
              <a:srgbClr val="00A3FF"/>
            </a:solidFill>
          </p:spPr>
        </p:sp>
        <p:sp>
          <p:nvSpPr>
            <p:cNvPr name="TextBox 5" id="5"/>
            <p:cNvSpPr txBox="true"/>
            <p:nvPr/>
          </p:nvSpPr>
          <p:spPr>
            <a:xfrm>
              <a:off x="0" y="0"/>
              <a:ext cx="778589" cy="1190212"/>
            </a:xfrm>
            <a:prstGeom prst="rect">
              <a:avLst/>
            </a:prstGeom>
          </p:spPr>
          <p:txBody>
            <a:bodyPr anchor="ctr" rtlCol="false" tIns="50800" lIns="50800" bIns="50800" rIns="50800"/>
            <a:lstStyle/>
            <a:p>
              <a:pPr algn="ctr">
                <a:lnSpc>
                  <a:spcPts val="2880"/>
                </a:lnSpc>
              </a:pPr>
            </a:p>
          </p:txBody>
        </p:sp>
      </p:grpSp>
      <p:grpSp>
        <p:nvGrpSpPr>
          <p:cNvPr name="Group 6" id="6"/>
          <p:cNvGrpSpPr/>
          <p:nvPr/>
        </p:nvGrpSpPr>
        <p:grpSpPr>
          <a:xfrm rot="0">
            <a:off x="1176303" y="7216376"/>
            <a:ext cx="10750970" cy="1540054"/>
            <a:chOff x="0" y="0"/>
            <a:chExt cx="2831531" cy="405611"/>
          </a:xfrm>
        </p:grpSpPr>
        <p:sp>
          <p:nvSpPr>
            <p:cNvPr name="Freeform 7" id="7"/>
            <p:cNvSpPr/>
            <p:nvPr/>
          </p:nvSpPr>
          <p:spPr>
            <a:xfrm flipH="false" flipV="false" rot="0">
              <a:off x="0" y="0"/>
              <a:ext cx="2831531" cy="405611"/>
            </a:xfrm>
            <a:custGeom>
              <a:avLst/>
              <a:gdLst/>
              <a:ahLst/>
              <a:cxnLst/>
              <a:rect r="r" b="b" t="t" l="l"/>
              <a:pathLst>
                <a:path h="405611" w="2831531">
                  <a:moveTo>
                    <a:pt x="72011" y="0"/>
                  </a:moveTo>
                  <a:lnTo>
                    <a:pt x="2759520" y="0"/>
                  </a:lnTo>
                  <a:cubicBezTo>
                    <a:pt x="2799291" y="0"/>
                    <a:pt x="2831531" y="32241"/>
                    <a:pt x="2831531" y="72011"/>
                  </a:cubicBezTo>
                  <a:lnTo>
                    <a:pt x="2831531" y="333600"/>
                  </a:lnTo>
                  <a:cubicBezTo>
                    <a:pt x="2831531" y="373370"/>
                    <a:pt x="2799291" y="405611"/>
                    <a:pt x="2759520" y="405611"/>
                  </a:cubicBezTo>
                  <a:lnTo>
                    <a:pt x="72011" y="405611"/>
                  </a:lnTo>
                  <a:cubicBezTo>
                    <a:pt x="32241" y="405611"/>
                    <a:pt x="0" y="373370"/>
                    <a:pt x="0" y="333600"/>
                  </a:cubicBezTo>
                  <a:lnTo>
                    <a:pt x="0" y="72011"/>
                  </a:lnTo>
                  <a:cubicBezTo>
                    <a:pt x="0" y="32241"/>
                    <a:pt x="32241" y="0"/>
                    <a:pt x="72011" y="0"/>
                  </a:cubicBezTo>
                  <a:close/>
                </a:path>
              </a:pathLst>
            </a:custGeom>
            <a:solidFill>
              <a:srgbClr val="F27244"/>
            </a:solidFill>
            <a:ln cap="rnd">
              <a:noFill/>
              <a:prstDash val="solid"/>
              <a:round/>
            </a:ln>
          </p:spPr>
        </p:sp>
        <p:sp>
          <p:nvSpPr>
            <p:cNvPr name="TextBox 8" id="8"/>
            <p:cNvSpPr txBox="true"/>
            <p:nvPr/>
          </p:nvSpPr>
          <p:spPr>
            <a:xfrm>
              <a:off x="0" y="-19050"/>
              <a:ext cx="2831531" cy="424661"/>
            </a:xfrm>
            <a:prstGeom prst="rect">
              <a:avLst/>
            </a:prstGeom>
          </p:spPr>
          <p:txBody>
            <a:bodyPr anchor="ctr" rtlCol="false" tIns="50800" lIns="50800" bIns="50800" rIns="50800"/>
            <a:lstStyle/>
            <a:p>
              <a:pPr algn="ctr">
                <a:lnSpc>
                  <a:spcPts val="2160"/>
                </a:lnSpc>
              </a:pPr>
            </a:p>
          </p:txBody>
        </p:sp>
      </p:grpSp>
      <p:sp>
        <p:nvSpPr>
          <p:cNvPr name="Freeform 9" id="9"/>
          <p:cNvSpPr/>
          <p:nvPr/>
        </p:nvSpPr>
        <p:spPr>
          <a:xfrm flipH="false" flipV="false" rot="-67639">
            <a:off x="13806751" y="1800758"/>
            <a:ext cx="3452549" cy="4885792"/>
          </a:xfrm>
          <a:custGeom>
            <a:avLst/>
            <a:gdLst/>
            <a:ahLst/>
            <a:cxnLst/>
            <a:rect r="r" b="b" t="t" l="l"/>
            <a:pathLst>
              <a:path h="4885792" w="3452549">
                <a:moveTo>
                  <a:pt x="0" y="0"/>
                </a:moveTo>
                <a:lnTo>
                  <a:pt x="3452549" y="0"/>
                </a:lnTo>
                <a:lnTo>
                  <a:pt x="3452549" y="4885792"/>
                </a:lnTo>
                <a:lnTo>
                  <a:pt x="0" y="4885792"/>
                </a:lnTo>
                <a:lnTo>
                  <a:pt x="0" y="0"/>
                </a:lnTo>
                <a:close/>
              </a:path>
            </a:pathLst>
          </a:custGeom>
          <a:blipFill>
            <a:blip r:embed="rId4"/>
            <a:stretch>
              <a:fillRect l="0" t="-84" r="0" b="-84"/>
            </a:stretch>
          </a:blipFill>
        </p:spPr>
      </p:sp>
      <p:sp>
        <p:nvSpPr>
          <p:cNvPr name="TextBox 10" id="10"/>
          <p:cNvSpPr txBox="true"/>
          <p:nvPr/>
        </p:nvSpPr>
        <p:spPr>
          <a:xfrm rot="0">
            <a:off x="1028700" y="911335"/>
            <a:ext cx="7525315" cy="955675"/>
          </a:xfrm>
          <a:prstGeom prst="rect">
            <a:avLst/>
          </a:prstGeom>
        </p:spPr>
        <p:txBody>
          <a:bodyPr anchor="t" rtlCol="false" tIns="0" lIns="0" bIns="0" rIns="0">
            <a:spAutoFit/>
          </a:bodyPr>
          <a:lstStyle/>
          <a:p>
            <a:pPr algn="l" marL="0" indent="0" lvl="0">
              <a:lnSpc>
                <a:spcPts val="7699"/>
              </a:lnSpc>
              <a:spcBef>
                <a:spcPct val="0"/>
              </a:spcBef>
            </a:pPr>
            <a:r>
              <a:rPr lang="en-US" sz="5499" strike="noStrike" u="none">
                <a:solidFill>
                  <a:srgbClr val="FFFFFF"/>
                </a:solidFill>
                <a:latin typeface="Ubuntu Bold"/>
              </a:rPr>
              <a:t>Indicators: </a:t>
            </a:r>
            <a:r>
              <a:rPr lang="en-US" sz="5499" strike="noStrike" u="none">
                <a:solidFill>
                  <a:srgbClr val="F27244"/>
                </a:solidFill>
                <a:latin typeface="Ubuntu Bold"/>
              </a:rPr>
              <a:t>Overview</a:t>
            </a:r>
          </a:p>
        </p:txBody>
      </p:sp>
      <p:sp>
        <p:nvSpPr>
          <p:cNvPr name="TextBox 11" id="11"/>
          <p:cNvSpPr txBox="true"/>
          <p:nvPr/>
        </p:nvSpPr>
        <p:spPr>
          <a:xfrm rot="0">
            <a:off x="1028700" y="2641456"/>
            <a:ext cx="12347532" cy="3800475"/>
          </a:xfrm>
          <a:prstGeom prst="rect">
            <a:avLst/>
          </a:prstGeom>
        </p:spPr>
        <p:txBody>
          <a:bodyPr anchor="t" rtlCol="false" tIns="0" lIns="0" bIns="0" rIns="0">
            <a:spAutoFit/>
          </a:bodyPr>
          <a:lstStyle/>
          <a:p>
            <a:pPr algn="l">
              <a:lnSpc>
                <a:spcPts val="4320"/>
              </a:lnSpc>
            </a:pPr>
            <a:r>
              <a:rPr lang="en-US" sz="3600" strike="noStrike" u="none">
                <a:solidFill>
                  <a:srgbClr val="FFFFFF"/>
                </a:solidFill>
                <a:latin typeface="Open Sans"/>
              </a:rPr>
              <a:t>Indicators of modern slavery are observable signs or patterns by guests that raise suspicion and suggest the presence of modern slavery, human trafficking or exploitation.</a:t>
            </a:r>
          </a:p>
          <a:p>
            <a:pPr algn="l">
              <a:lnSpc>
                <a:spcPts val="4320"/>
              </a:lnSpc>
            </a:pPr>
          </a:p>
          <a:p>
            <a:pPr algn="l">
              <a:lnSpc>
                <a:spcPts val="4320"/>
              </a:lnSpc>
            </a:pPr>
            <a:r>
              <a:rPr lang="en-US" sz="3600" strike="noStrike" u="none">
                <a:solidFill>
                  <a:srgbClr val="FFFFFF"/>
                </a:solidFill>
                <a:latin typeface="Open Sans Bold"/>
              </a:rPr>
              <a:t>These indicators serve as warning signs that prompt further investigation and possibly reporting.</a:t>
            </a:r>
          </a:p>
        </p:txBody>
      </p:sp>
      <p:sp>
        <p:nvSpPr>
          <p:cNvPr name="TextBox 12" id="12"/>
          <p:cNvSpPr txBox="true"/>
          <p:nvPr/>
        </p:nvSpPr>
        <p:spPr>
          <a:xfrm rot="0">
            <a:off x="1811280" y="7436240"/>
            <a:ext cx="9481017" cy="1005078"/>
          </a:xfrm>
          <a:prstGeom prst="rect">
            <a:avLst/>
          </a:prstGeom>
        </p:spPr>
        <p:txBody>
          <a:bodyPr anchor="t" rtlCol="false" tIns="0" lIns="0" bIns="0" rIns="0">
            <a:spAutoFit/>
          </a:bodyPr>
          <a:lstStyle/>
          <a:p>
            <a:pPr algn="ctr">
              <a:lnSpc>
                <a:spcPts val="4056"/>
              </a:lnSpc>
            </a:pPr>
            <a:r>
              <a:rPr lang="en-US" sz="2600">
                <a:solidFill>
                  <a:srgbClr val="FFFFFF"/>
                </a:solidFill>
                <a:latin typeface="Open Sans Bold"/>
              </a:rPr>
              <a:t>It is essential for staff members to be familiar with department-specific indicators relevant to your roles.</a:t>
            </a:r>
          </a:p>
        </p:txBody>
      </p:sp>
      <p:sp>
        <p:nvSpPr>
          <p:cNvPr name="TextBox 13" id="13"/>
          <p:cNvSpPr txBox="true"/>
          <p:nvPr/>
        </p:nvSpPr>
        <p:spPr>
          <a:xfrm rot="0">
            <a:off x="13566501" y="7010091"/>
            <a:ext cx="3933048" cy="2000250"/>
          </a:xfrm>
          <a:prstGeom prst="rect">
            <a:avLst/>
          </a:prstGeom>
        </p:spPr>
        <p:txBody>
          <a:bodyPr anchor="t" rtlCol="false" tIns="0" lIns="0" bIns="0" rIns="0">
            <a:spAutoFit/>
          </a:bodyPr>
          <a:lstStyle/>
          <a:p>
            <a:pPr algn="ctr">
              <a:lnSpc>
                <a:spcPts val="2640"/>
              </a:lnSpc>
              <a:spcBef>
                <a:spcPct val="0"/>
              </a:spcBef>
            </a:pPr>
            <a:r>
              <a:rPr lang="en-US" sz="2200">
                <a:solidFill>
                  <a:srgbClr val="FFFFFF"/>
                </a:solidFill>
                <a:latin typeface="Open Sans Bold"/>
              </a:rPr>
              <a:t>See ‘Modern Slavery and Human Trafficking Indicator List for Team – Guest Behaviour’ in the Blueprint for the full list of indicators </a:t>
            </a:r>
          </a:p>
        </p:txBody>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0" t="-395" r="0" b="-77382"/>
            </a:stretch>
          </a:blipFill>
        </p:spPr>
      </p:sp>
      <p:sp>
        <p:nvSpPr>
          <p:cNvPr name="TextBox 3" id="3"/>
          <p:cNvSpPr txBox="true"/>
          <p:nvPr/>
        </p:nvSpPr>
        <p:spPr>
          <a:xfrm rot="0">
            <a:off x="1028700" y="912419"/>
            <a:ext cx="9648160" cy="955675"/>
          </a:xfrm>
          <a:prstGeom prst="rect">
            <a:avLst/>
          </a:prstGeom>
        </p:spPr>
        <p:txBody>
          <a:bodyPr anchor="t" rtlCol="false" tIns="0" lIns="0" bIns="0" rIns="0">
            <a:spAutoFit/>
          </a:bodyPr>
          <a:lstStyle/>
          <a:p>
            <a:pPr algn="l" marL="0" indent="0" lvl="0">
              <a:lnSpc>
                <a:spcPts val="7699"/>
              </a:lnSpc>
              <a:spcBef>
                <a:spcPct val="0"/>
              </a:spcBef>
            </a:pPr>
            <a:r>
              <a:rPr lang="en-US" sz="5499" strike="noStrike" u="none">
                <a:solidFill>
                  <a:srgbClr val="FFFFFF"/>
                </a:solidFill>
                <a:latin typeface="Ubuntu Bold"/>
              </a:rPr>
              <a:t>Indicators: </a:t>
            </a:r>
            <a:r>
              <a:rPr lang="en-US" sz="5499" strike="noStrike" u="none">
                <a:solidFill>
                  <a:srgbClr val="F27244"/>
                </a:solidFill>
                <a:latin typeface="Ubuntu Bold"/>
              </a:rPr>
              <a:t>Front of House</a:t>
            </a:r>
          </a:p>
        </p:txBody>
      </p:sp>
      <p:sp>
        <p:nvSpPr>
          <p:cNvPr name="TextBox 4" id="4"/>
          <p:cNvSpPr txBox="true"/>
          <p:nvPr/>
        </p:nvSpPr>
        <p:spPr>
          <a:xfrm rot="0">
            <a:off x="1028700" y="2167462"/>
            <a:ext cx="11282819" cy="2171700"/>
          </a:xfrm>
          <a:prstGeom prst="rect">
            <a:avLst/>
          </a:prstGeom>
        </p:spPr>
        <p:txBody>
          <a:bodyPr anchor="t" rtlCol="false" tIns="0" lIns="0" bIns="0" rIns="0">
            <a:spAutoFit/>
          </a:bodyPr>
          <a:lstStyle/>
          <a:p>
            <a:pPr algn="l">
              <a:lnSpc>
                <a:spcPts val="4319"/>
              </a:lnSpc>
            </a:pPr>
            <a:r>
              <a:rPr lang="en-US" sz="3599" strike="noStrike" u="none">
                <a:solidFill>
                  <a:srgbClr val="FFFFFF"/>
                </a:solidFill>
                <a:latin typeface="Open Sans"/>
              </a:rPr>
              <a:t>The Front of House department plays a crucial role in identifying indicators of modern slavery, as its staff members have a unique opportunity to detect signs as soon as potential victims enter a hotel.</a:t>
            </a:r>
          </a:p>
        </p:txBody>
      </p:sp>
      <p:sp>
        <p:nvSpPr>
          <p:cNvPr name="TextBox 5" id="5"/>
          <p:cNvSpPr txBox="true"/>
          <p:nvPr/>
        </p:nvSpPr>
        <p:spPr>
          <a:xfrm rot="0">
            <a:off x="1028700" y="5564875"/>
            <a:ext cx="11136630" cy="3643122"/>
          </a:xfrm>
          <a:prstGeom prst="rect">
            <a:avLst/>
          </a:prstGeom>
        </p:spPr>
        <p:txBody>
          <a:bodyPr anchor="t" rtlCol="false" tIns="0" lIns="0" bIns="0" rIns="0">
            <a:spAutoFit/>
          </a:bodyPr>
          <a:lstStyle/>
          <a:p>
            <a:pPr algn="l" marL="561342" indent="-280671" lvl="1">
              <a:lnSpc>
                <a:spcPts val="4134"/>
              </a:lnSpc>
              <a:buFont typeface="Arial"/>
              <a:buChar char="•"/>
            </a:pPr>
            <a:r>
              <a:rPr lang="en-US" sz="2600" strike="noStrike" u="none">
                <a:solidFill>
                  <a:srgbClr val="FFFFFF"/>
                </a:solidFill>
                <a:latin typeface="Open Sans"/>
              </a:rPr>
              <a:t>Last minute/walk-in bookings. </a:t>
            </a:r>
          </a:p>
          <a:p>
            <a:pPr algn="l" marL="561342" indent="-280671" lvl="1">
              <a:lnSpc>
                <a:spcPts val="4134"/>
              </a:lnSpc>
              <a:buFont typeface="Arial"/>
              <a:buChar char="•"/>
            </a:pPr>
            <a:r>
              <a:rPr lang="en-US" sz="2600" strike="noStrike" u="none">
                <a:solidFill>
                  <a:srgbClr val="FFFFFF"/>
                </a:solidFill>
                <a:latin typeface="Open Sans"/>
              </a:rPr>
              <a:t>Guest lists local address at registration. </a:t>
            </a:r>
          </a:p>
          <a:p>
            <a:pPr algn="l" marL="561342" indent="-280671" lvl="1">
              <a:lnSpc>
                <a:spcPts val="4134"/>
              </a:lnSpc>
              <a:buFont typeface="Arial"/>
              <a:buChar char="•"/>
            </a:pPr>
            <a:r>
              <a:rPr lang="en-US" sz="2600" strike="noStrike" u="none">
                <a:solidFill>
                  <a:srgbClr val="FFFFFF"/>
                </a:solidFill>
                <a:latin typeface="Open Sans"/>
              </a:rPr>
              <a:t>If a group book in: one person signs in for the whole group. </a:t>
            </a:r>
          </a:p>
          <a:p>
            <a:pPr algn="l" marL="561342" indent="-280671" lvl="1">
              <a:lnSpc>
                <a:spcPts val="4134"/>
              </a:lnSpc>
              <a:buFont typeface="Arial"/>
              <a:buChar char="•"/>
            </a:pPr>
            <a:r>
              <a:rPr lang="en-US" sz="2600" strike="noStrike" u="none">
                <a:solidFill>
                  <a:srgbClr val="FFFFFF"/>
                </a:solidFill>
                <a:latin typeface="Open Sans"/>
              </a:rPr>
              <a:t>Booking made in a different name to those who check-in. </a:t>
            </a:r>
          </a:p>
          <a:p>
            <a:pPr algn="l" marL="561342" indent="-280671" lvl="1">
              <a:lnSpc>
                <a:spcPts val="4134"/>
              </a:lnSpc>
              <a:buFont typeface="Arial"/>
              <a:buChar char="•"/>
            </a:pPr>
            <a:r>
              <a:rPr lang="en-US" sz="2600" strike="noStrike" u="none">
                <a:solidFill>
                  <a:srgbClr val="FFFFFF"/>
                </a:solidFill>
                <a:latin typeface="Open Sans"/>
              </a:rPr>
              <a:t>Odd request for room location: e.g.: at end of corridor, overlooking car park, next to fire exit or lift. Requests interconnecting rooms. </a:t>
            </a:r>
          </a:p>
          <a:p>
            <a:pPr algn="l" marL="561342" indent="-280671" lvl="1">
              <a:lnSpc>
                <a:spcPts val="4134"/>
              </a:lnSpc>
              <a:buFont typeface="Arial"/>
              <a:buChar char="•"/>
            </a:pPr>
            <a:r>
              <a:rPr lang="en-US" sz="2600" strike="noStrike" u="none">
                <a:solidFill>
                  <a:srgbClr val="FFFFFF"/>
                </a:solidFill>
                <a:latin typeface="Open Sans"/>
              </a:rPr>
              <a:t>Controlling ID of accompanying person.</a:t>
            </a:r>
          </a:p>
        </p:txBody>
      </p:sp>
      <p:sp>
        <p:nvSpPr>
          <p:cNvPr name="TextBox 6" id="6"/>
          <p:cNvSpPr txBox="true"/>
          <p:nvPr/>
        </p:nvSpPr>
        <p:spPr>
          <a:xfrm rot="0">
            <a:off x="1028700" y="4751439"/>
            <a:ext cx="8691585" cy="613411"/>
          </a:xfrm>
          <a:prstGeom prst="rect">
            <a:avLst/>
          </a:prstGeom>
        </p:spPr>
        <p:txBody>
          <a:bodyPr anchor="t" rtlCol="false" tIns="0" lIns="0" bIns="0" rIns="0">
            <a:spAutoFit/>
          </a:bodyPr>
          <a:lstStyle/>
          <a:p>
            <a:pPr algn="l">
              <a:lnSpc>
                <a:spcPts val="5039"/>
              </a:lnSpc>
              <a:spcBef>
                <a:spcPct val="0"/>
              </a:spcBef>
            </a:pPr>
            <a:r>
              <a:rPr lang="en-US" sz="3599" strike="noStrike" u="none">
                <a:solidFill>
                  <a:srgbClr val="F27244"/>
                </a:solidFill>
                <a:latin typeface="Open Sans"/>
              </a:rPr>
              <a:t>Some example indicators include:</a:t>
            </a:r>
          </a:p>
        </p:txBody>
      </p:sp>
      <p:sp>
        <p:nvSpPr>
          <p:cNvPr name="Freeform 7" id="7"/>
          <p:cNvSpPr/>
          <p:nvPr/>
        </p:nvSpPr>
        <p:spPr>
          <a:xfrm flipH="false" flipV="false" rot="-67639">
            <a:off x="13806751" y="1800758"/>
            <a:ext cx="3452549" cy="4885792"/>
          </a:xfrm>
          <a:custGeom>
            <a:avLst/>
            <a:gdLst/>
            <a:ahLst/>
            <a:cxnLst/>
            <a:rect r="r" b="b" t="t" l="l"/>
            <a:pathLst>
              <a:path h="4885792" w="3452549">
                <a:moveTo>
                  <a:pt x="0" y="0"/>
                </a:moveTo>
                <a:lnTo>
                  <a:pt x="3452549" y="0"/>
                </a:lnTo>
                <a:lnTo>
                  <a:pt x="3452549" y="4885792"/>
                </a:lnTo>
                <a:lnTo>
                  <a:pt x="0" y="4885792"/>
                </a:lnTo>
                <a:lnTo>
                  <a:pt x="0" y="0"/>
                </a:lnTo>
                <a:close/>
              </a:path>
            </a:pathLst>
          </a:custGeom>
          <a:blipFill>
            <a:blip r:embed="rId4"/>
            <a:stretch>
              <a:fillRect l="0" t="-84" r="0" b="-84"/>
            </a:stretch>
          </a:blipFill>
        </p:spPr>
      </p:sp>
      <p:sp>
        <p:nvSpPr>
          <p:cNvPr name="TextBox 8" id="8"/>
          <p:cNvSpPr txBox="true"/>
          <p:nvPr/>
        </p:nvSpPr>
        <p:spPr>
          <a:xfrm rot="0">
            <a:off x="13566501" y="7010091"/>
            <a:ext cx="3933048" cy="2000250"/>
          </a:xfrm>
          <a:prstGeom prst="rect">
            <a:avLst/>
          </a:prstGeom>
        </p:spPr>
        <p:txBody>
          <a:bodyPr anchor="t" rtlCol="false" tIns="0" lIns="0" bIns="0" rIns="0">
            <a:spAutoFit/>
          </a:bodyPr>
          <a:lstStyle/>
          <a:p>
            <a:pPr algn="ctr">
              <a:lnSpc>
                <a:spcPts val="2640"/>
              </a:lnSpc>
              <a:spcBef>
                <a:spcPct val="0"/>
              </a:spcBef>
            </a:pPr>
            <a:r>
              <a:rPr lang="en-US" sz="2200">
                <a:solidFill>
                  <a:srgbClr val="FFFFFF"/>
                </a:solidFill>
                <a:latin typeface="Open Sans Bold"/>
              </a:rPr>
              <a:t>See ‘Modern Slavery and Human Trafficking Indicator List for Team – Guest Behaviour’ in the Blueprint for the full list of indicators </a:t>
            </a:r>
          </a:p>
        </p:txBody>
      </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0" t="-395" r="0" b="-77382"/>
            </a:stretch>
          </a:blipFill>
        </p:spPr>
      </p:sp>
      <p:sp>
        <p:nvSpPr>
          <p:cNvPr name="TextBox 3" id="3"/>
          <p:cNvSpPr txBox="true"/>
          <p:nvPr/>
        </p:nvSpPr>
        <p:spPr>
          <a:xfrm rot="0">
            <a:off x="1028700" y="904875"/>
            <a:ext cx="11157653" cy="955675"/>
          </a:xfrm>
          <a:prstGeom prst="rect">
            <a:avLst/>
          </a:prstGeom>
        </p:spPr>
        <p:txBody>
          <a:bodyPr anchor="t" rtlCol="false" tIns="0" lIns="0" bIns="0" rIns="0">
            <a:spAutoFit/>
          </a:bodyPr>
          <a:lstStyle/>
          <a:p>
            <a:pPr algn="l">
              <a:lnSpc>
                <a:spcPts val="7699"/>
              </a:lnSpc>
              <a:spcBef>
                <a:spcPct val="0"/>
              </a:spcBef>
            </a:pPr>
            <a:r>
              <a:rPr lang="en-US" sz="5499" strike="noStrike" u="none">
                <a:solidFill>
                  <a:srgbClr val="FFFFFF"/>
                </a:solidFill>
                <a:latin typeface="Ubuntu Bold"/>
              </a:rPr>
              <a:t>Indicators: </a:t>
            </a:r>
            <a:r>
              <a:rPr lang="en-US" sz="5499" strike="noStrike" u="none">
                <a:solidFill>
                  <a:srgbClr val="F27244"/>
                </a:solidFill>
                <a:latin typeface="Ubuntu Bold"/>
              </a:rPr>
              <a:t>Food and Beverage</a:t>
            </a:r>
          </a:p>
        </p:txBody>
      </p:sp>
      <p:sp>
        <p:nvSpPr>
          <p:cNvPr name="TextBox 4" id="4"/>
          <p:cNvSpPr txBox="true"/>
          <p:nvPr/>
        </p:nvSpPr>
        <p:spPr>
          <a:xfrm rot="0">
            <a:off x="1028700" y="2167462"/>
            <a:ext cx="11639758" cy="2171700"/>
          </a:xfrm>
          <a:prstGeom prst="rect">
            <a:avLst/>
          </a:prstGeom>
        </p:spPr>
        <p:txBody>
          <a:bodyPr anchor="t" rtlCol="false" tIns="0" lIns="0" bIns="0" rIns="0">
            <a:spAutoFit/>
          </a:bodyPr>
          <a:lstStyle/>
          <a:p>
            <a:pPr algn="l">
              <a:lnSpc>
                <a:spcPts val="4320"/>
              </a:lnSpc>
              <a:spcBef>
                <a:spcPct val="0"/>
              </a:spcBef>
            </a:pPr>
            <a:r>
              <a:rPr lang="en-US" sz="3600" strike="noStrike" u="none">
                <a:solidFill>
                  <a:srgbClr val="FFFFFF"/>
                </a:solidFill>
                <a:latin typeface="Open Sans"/>
              </a:rPr>
              <a:t>The Food and Beverage department can play an important role in recognising indicators of modern slavery, given its direct interaction with guests during dining experiences or at the bar.</a:t>
            </a:r>
          </a:p>
        </p:txBody>
      </p:sp>
      <p:sp>
        <p:nvSpPr>
          <p:cNvPr name="TextBox 5" id="5"/>
          <p:cNvSpPr txBox="true"/>
          <p:nvPr/>
        </p:nvSpPr>
        <p:spPr>
          <a:xfrm rot="0">
            <a:off x="1028700" y="4695825"/>
            <a:ext cx="8846284" cy="613411"/>
          </a:xfrm>
          <a:prstGeom prst="rect">
            <a:avLst/>
          </a:prstGeom>
        </p:spPr>
        <p:txBody>
          <a:bodyPr anchor="t" rtlCol="false" tIns="0" lIns="0" bIns="0" rIns="0">
            <a:spAutoFit/>
          </a:bodyPr>
          <a:lstStyle/>
          <a:p>
            <a:pPr algn="l" marL="0" indent="0" lvl="0">
              <a:lnSpc>
                <a:spcPts val="5039"/>
              </a:lnSpc>
              <a:spcBef>
                <a:spcPct val="0"/>
              </a:spcBef>
            </a:pPr>
            <a:r>
              <a:rPr lang="en-US" sz="3599" strike="noStrike" u="none">
                <a:solidFill>
                  <a:srgbClr val="F27244"/>
                </a:solidFill>
                <a:latin typeface="Open Sans"/>
              </a:rPr>
              <a:t>Some example indicators include:</a:t>
            </a:r>
          </a:p>
        </p:txBody>
      </p:sp>
      <p:sp>
        <p:nvSpPr>
          <p:cNvPr name="TextBox 6" id="6"/>
          <p:cNvSpPr txBox="true"/>
          <p:nvPr/>
        </p:nvSpPr>
        <p:spPr>
          <a:xfrm rot="0">
            <a:off x="1028700" y="5490211"/>
            <a:ext cx="10536972" cy="3648710"/>
          </a:xfrm>
          <a:prstGeom prst="rect">
            <a:avLst/>
          </a:prstGeom>
        </p:spPr>
        <p:txBody>
          <a:bodyPr anchor="t" rtlCol="false" tIns="0" lIns="0" bIns="0" rIns="0">
            <a:spAutoFit/>
          </a:bodyPr>
          <a:lstStyle/>
          <a:p>
            <a:pPr algn="l" marL="561342" indent="-280671" lvl="1">
              <a:lnSpc>
                <a:spcPts val="3640"/>
              </a:lnSpc>
              <a:buFont typeface="Arial"/>
              <a:buChar char="•"/>
            </a:pPr>
            <a:r>
              <a:rPr lang="en-US" sz="2600" strike="noStrike" u="none">
                <a:solidFill>
                  <a:srgbClr val="FFFFFF"/>
                </a:solidFill>
                <a:latin typeface="Open Sans"/>
              </a:rPr>
              <a:t>Behavioural observations: controlling, not allowing second party to speak, ordering for them, buying them ‘treats’. </a:t>
            </a:r>
          </a:p>
          <a:p>
            <a:pPr algn="l" marL="561342" indent="-280671" lvl="1">
              <a:lnSpc>
                <a:spcPts val="3640"/>
              </a:lnSpc>
              <a:buFont typeface="Arial"/>
              <a:buChar char="•"/>
            </a:pPr>
            <a:r>
              <a:rPr lang="en-US" sz="2600" strike="noStrike" u="none">
                <a:solidFill>
                  <a:srgbClr val="FFFFFF"/>
                </a:solidFill>
                <a:latin typeface="Open Sans"/>
              </a:rPr>
              <a:t>Behavioural observations of second person: submissive, lack of eye contact, not talking, sitting in secluded area. Subdued if sitting on own – doesn’t answer to name as false name is being used. </a:t>
            </a:r>
          </a:p>
          <a:p>
            <a:pPr algn="l" marL="561342" indent="-280671" lvl="1">
              <a:lnSpc>
                <a:spcPts val="3640"/>
              </a:lnSpc>
              <a:buFont typeface="Arial"/>
              <a:buChar char="•"/>
            </a:pPr>
            <a:r>
              <a:rPr lang="en-US" sz="2600" strike="noStrike" u="none">
                <a:solidFill>
                  <a:srgbClr val="FFFFFF"/>
                </a:solidFill>
                <a:latin typeface="Open Sans"/>
              </a:rPr>
              <a:t>Young people with significantly older guests in the restaurant or bar.</a:t>
            </a:r>
          </a:p>
        </p:txBody>
      </p:sp>
      <p:sp>
        <p:nvSpPr>
          <p:cNvPr name="Freeform 7" id="7"/>
          <p:cNvSpPr/>
          <p:nvPr/>
        </p:nvSpPr>
        <p:spPr>
          <a:xfrm flipH="false" flipV="false" rot="-67639">
            <a:off x="13806751" y="1800758"/>
            <a:ext cx="3452549" cy="4885792"/>
          </a:xfrm>
          <a:custGeom>
            <a:avLst/>
            <a:gdLst/>
            <a:ahLst/>
            <a:cxnLst/>
            <a:rect r="r" b="b" t="t" l="l"/>
            <a:pathLst>
              <a:path h="4885792" w="3452549">
                <a:moveTo>
                  <a:pt x="0" y="0"/>
                </a:moveTo>
                <a:lnTo>
                  <a:pt x="3452549" y="0"/>
                </a:lnTo>
                <a:lnTo>
                  <a:pt x="3452549" y="4885792"/>
                </a:lnTo>
                <a:lnTo>
                  <a:pt x="0" y="4885792"/>
                </a:lnTo>
                <a:lnTo>
                  <a:pt x="0" y="0"/>
                </a:lnTo>
                <a:close/>
              </a:path>
            </a:pathLst>
          </a:custGeom>
          <a:blipFill>
            <a:blip r:embed="rId4"/>
            <a:stretch>
              <a:fillRect l="0" t="-84" r="0" b="-84"/>
            </a:stretch>
          </a:blipFill>
        </p:spPr>
      </p:sp>
      <p:sp>
        <p:nvSpPr>
          <p:cNvPr name="TextBox 8" id="8"/>
          <p:cNvSpPr txBox="true"/>
          <p:nvPr/>
        </p:nvSpPr>
        <p:spPr>
          <a:xfrm rot="0">
            <a:off x="13566501" y="7010091"/>
            <a:ext cx="3933048" cy="2000250"/>
          </a:xfrm>
          <a:prstGeom prst="rect">
            <a:avLst/>
          </a:prstGeom>
        </p:spPr>
        <p:txBody>
          <a:bodyPr anchor="t" rtlCol="false" tIns="0" lIns="0" bIns="0" rIns="0">
            <a:spAutoFit/>
          </a:bodyPr>
          <a:lstStyle/>
          <a:p>
            <a:pPr algn="ctr">
              <a:lnSpc>
                <a:spcPts val="2640"/>
              </a:lnSpc>
              <a:spcBef>
                <a:spcPct val="0"/>
              </a:spcBef>
            </a:pPr>
            <a:r>
              <a:rPr lang="en-US" sz="2200">
                <a:solidFill>
                  <a:srgbClr val="FFFFFF"/>
                </a:solidFill>
                <a:latin typeface="Open Sans Bold"/>
              </a:rPr>
              <a:t>See ‘Modern Slavery and Human Trafficking Indicator List for Team – Guest Behaviour’ in the Blueprint for the full list of indicators </a:t>
            </a:r>
          </a:p>
        </p:txBody>
      </p:sp>
    </p:spTree>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0" t="-395" r="0" b="-77382"/>
            </a:stretch>
          </a:blipFill>
        </p:spPr>
      </p:sp>
      <p:sp>
        <p:nvSpPr>
          <p:cNvPr name="TextBox 3" id="3"/>
          <p:cNvSpPr txBox="true"/>
          <p:nvPr/>
        </p:nvSpPr>
        <p:spPr>
          <a:xfrm rot="0">
            <a:off x="1028700" y="904875"/>
            <a:ext cx="6462117" cy="955675"/>
          </a:xfrm>
          <a:prstGeom prst="rect">
            <a:avLst/>
          </a:prstGeom>
        </p:spPr>
        <p:txBody>
          <a:bodyPr anchor="t" rtlCol="false" tIns="0" lIns="0" bIns="0" rIns="0">
            <a:spAutoFit/>
          </a:bodyPr>
          <a:lstStyle/>
          <a:p>
            <a:pPr algn="l" marL="0" indent="0" lvl="0">
              <a:lnSpc>
                <a:spcPts val="7699"/>
              </a:lnSpc>
              <a:spcBef>
                <a:spcPct val="0"/>
              </a:spcBef>
            </a:pPr>
            <a:r>
              <a:rPr lang="en-US" sz="5499" strike="noStrike" u="none">
                <a:solidFill>
                  <a:srgbClr val="FFFFFF"/>
                </a:solidFill>
                <a:latin typeface="Ubuntu Bold"/>
              </a:rPr>
              <a:t>Indicators:</a:t>
            </a:r>
            <a:r>
              <a:rPr lang="en-US" sz="5499" strike="noStrike" u="none">
                <a:solidFill>
                  <a:srgbClr val="F27244"/>
                </a:solidFill>
                <a:latin typeface="Ubuntu Bold"/>
              </a:rPr>
              <a:t> Security</a:t>
            </a:r>
          </a:p>
        </p:txBody>
      </p:sp>
      <p:sp>
        <p:nvSpPr>
          <p:cNvPr name="TextBox 4" id="4"/>
          <p:cNvSpPr txBox="true"/>
          <p:nvPr/>
        </p:nvSpPr>
        <p:spPr>
          <a:xfrm rot="0">
            <a:off x="1028700" y="2167462"/>
            <a:ext cx="11804737" cy="1628775"/>
          </a:xfrm>
          <a:prstGeom prst="rect">
            <a:avLst/>
          </a:prstGeom>
        </p:spPr>
        <p:txBody>
          <a:bodyPr anchor="t" rtlCol="false" tIns="0" lIns="0" bIns="0" rIns="0">
            <a:spAutoFit/>
          </a:bodyPr>
          <a:lstStyle/>
          <a:p>
            <a:pPr algn="l">
              <a:lnSpc>
                <a:spcPts val="4320"/>
              </a:lnSpc>
              <a:spcBef>
                <a:spcPct val="0"/>
              </a:spcBef>
            </a:pPr>
            <a:r>
              <a:rPr lang="en-US" sz="3600" strike="noStrike" u="none">
                <a:solidFill>
                  <a:srgbClr val="FFFFFF"/>
                </a:solidFill>
                <a:latin typeface="Open Sans"/>
              </a:rPr>
              <a:t>The Security department plays a crucial role in identifying potential indicators of modern slavery across the entire hotel, especially in public areas.</a:t>
            </a:r>
          </a:p>
        </p:txBody>
      </p:sp>
      <p:sp>
        <p:nvSpPr>
          <p:cNvPr name="TextBox 5" id="5"/>
          <p:cNvSpPr txBox="true"/>
          <p:nvPr/>
        </p:nvSpPr>
        <p:spPr>
          <a:xfrm rot="0">
            <a:off x="1028700" y="5152390"/>
            <a:ext cx="10632222" cy="4105910"/>
          </a:xfrm>
          <a:prstGeom prst="rect">
            <a:avLst/>
          </a:prstGeom>
        </p:spPr>
        <p:txBody>
          <a:bodyPr anchor="t" rtlCol="false" tIns="0" lIns="0" bIns="0" rIns="0">
            <a:spAutoFit/>
          </a:bodyPr>
          <a:lstStyle/>
          <a:p>
            <a:pPr algn="l" marL="561342" indent="-280671" lvl="1">
              <a:lnSpc>
                <a:spcPts val="3640"/>
              </a:lnSpc>
              <a:buFont typeface="Arial"/>
              <a:buChar char="•"/>
            </a:pPr>
            <a:r>
              <a:rPr lang="en-US" sz="2600" strike="noStrike" u="none">
                <a:solidFill>
                  <a:srgbClr val="FFFFFF"/>
                </a:solidFill>
                <a:latin typeface="Open Sans"/>
              </a:rPr>
              <a:t>Unusual or suspicious activity observed using surveillance equipment. </a:t>
            </a:r>
          </a:p>
          <a:p>
            <a:pPr algn="l" marL="561342" indent="-280671" lvl="1">
              <a:lnSpc>
                <a:spcPts val="3640"/>
              </a:lnSpc>
              <a:buFont typeface="Arial"/>
              <a:buChar char="•"/>
            </a:pPr>
            <a:r>
              <a:rPr lang="en-US" sz="2600" strike="noStrike" u="none">
                <a:solidFill>
                  <a:srgbClr val="FFFFFF"/>
                </a:solidFill>
                <a:latin typeface="Open Sans"/>
              </a:rPr>
              <a:t>Guests using hotel parking facilities excessively or in an unusual manner. </a:t>
            </a:r>
          </a:p>
          <a:p>
            <a:pPr algn="l" marL="561342" indent="-280671" lvl="1">
              <a:lnSpc>
                <a:spcPts val="3640"/>
              </a:lnSpc>
              <a:buFont typeface="Arial"/>
              <a:buChar char="•"/>
            </a:pPr>
            <a:r>
              <a:rPr lang="en-US" sz="2600" strike="noStrike" u="none">
                <a:solidFill>
                  <a:srgbClr val="FFFFFF"/>
                </a:solidFill>
                <a:latin typeface="Open Sans"/>
              </a:rPr>
              <a:t>Unattended bags or parcels in common areas that might be connected to criminal operations. </a:t>
            </a:r>
          </a:p>
          <a:p>
            <a:pPr algn="l" marL="561342" indent="-280671" lvl="1">
              <a:lnSpc>
                <a:spcPts val="3640"/>
              </a:lnSpc>
              <a:buFont typeface="Arial"/>
              <a:buChar char="•"/>
            </a:pPr>
            <a:r>
              <a:rPr lang="en-US" sz="2600" strike="noStrike" u="none">
                <a:solidFill>
                  <a:srgbClr val="FFFFFF"/>
                </a:solidFill>
                <a:latin typeface="Open Sans"/>
              </a:rPr>
              <a:t>Guests observed moving in and out of the premises regularly at unusual hours. </a:t>
            </a:r>
          </a:p>
          <a:p>
            <a:pPr algn="l" marL="561342" indent="-280671" lvl="1">
              <a:lnSpc>
                <a:spcPts val="3640"/>
              </a:lnSpc>
              <a:buFont typeface="Arial"/>
              <a:buChar char="•"/>
            </a:pPr>
            <a:r>
              <a:rPr lang="en-US" sz="2600" strike="noStrike" u="none">
                <a:solidFill>
                  <a:srgbClr val="FFFFFF"/>
                </a:solidFill>
                <a:latin typeface="Open Sans"/>
              </a:rPr>
              <a:t>Guests using lifts excessively or in an unusual manner</a:t>
            </a:r>
          </a:p>
        </p:txBody>
      </p:sp>
      <p:sp>
        <p:nvSpPr>
          <p:cNvPr name="TextBox 6" id="6"/>
          <p:cNvSpPr txBox="true"/>
          <p:nvPr/>
        </p:nvSpPr>
        <p:spPr>
          <a:xfrm rot="0">
            <a:off x="1028700" y="4505220"/>
            <a:ext cx="8846284" cy="613411"/>
          </a:xfrm>
          <a:prstGeom prst="rect">
            <a:avLst/>
          </a:prstGeom>
        </p:spPr>
        <p:txBody>
          <a:bodyPr anchor="t" rtlCol="false" tIns="0" lIns="0" bIns="0" rIns="0">
            <a:spAutoFit/>
          </a:bodyPr>
          <a:lstStyle/>
          <a:p>
            <a:pPr algn="l" marL="0" indent="0" lvl="0">
              <a:lnSpc>
                <a:spcPts val="5039"/>
              </a:lnSpc>
              <a:spcBef>
                <a:spcPct val="0"/>
              </a:spcBef>
            </a:pPr>
            <a:r>
              <a:rPr lang="en-US" sz="3599">
                <a:solidFill>
                  <a:srgbClr val="F27244"/>
                </a:solidFill>
                <a:latin typeface="Open Sans"/>
              </a:rPr>
              <a:t>Some example indicators include:</a:t>
            </a:r>
          </a:p>
        </p:txBody>
      </p:sp>
      <p:sp>
        <p:nvSpPr>
          <p:cNvPr name="Freeform 7" id="7"/>
          <p:cNvSpPr/>
          <p:nvPr/>
        </p:nvSpPr>
        <p:spPr>
          <a:xfrm flipH="false" flipV="false" rot="-67639">
            <a:off x="13806751" y="1800758"/>
            <a:ext cx="3452549" cy="4885792"/>
          </a:xfrm>
          <a:custGeom>
            <a:avLst/>
            <a:gdLst/>
            <a:ahLst/>
            <a:cxnLst/>
            <a:rect r="r" b="b" t="t" l="l"/>
            <a:pathLst>
              <a:path h="4885792" w="3452549">
                <a:moveTo>
                  <a:pt x="0" y="0"/>
                </a:moveTo>
                <a:lnTo>
                  <a:pt x="3452549" y="0"/>
                </a:lnTo>
                <a:lnTo>
                  <a:pt x="3452549" y="4885792"/>
                </a:lnTo>
                <a:lnTo>
                  <a:pt x="0" y="4885792"/>
                </a:lnTo>
                <a:lnTo>
                  <a:pt x="0" y="0"/>
                </a:lnTo>
                <a:close/>
              </a:path>
            </a:pathLst>
          </a:custGeom>
          <a:blipFill>
            <a:blip r:embed="rId4"/>
            <a:stretch>
              <a:fillRect l="0" t="-84" r="0" b="-84"/>
            </a:stretch>
          </a:blipFill>
        </p:spPr>
      </p:sp>
      <p:sp>
        <p:nvSpPr>
          <p:cNvPr name="TextBox 8" id="8"/>
          <p:cNvSpPr txBox="true"/>
          <p:nvPr/>
        </p:nvSpPr>
        <p:spPr>
          <a:xfrm rot="0">
            <a:off x="13566501" y="7010091"/>
            <a:ext cx="3933048" cy="2000250"/>
          </a:xfrm>
          <a:prstGeom prst="rect">
            <a:avLst/>
          </a:prstGeom>
        </p:spPr>
        <p:txBody>
          <a:bodyPr anchor="t" rtlCol="false" tIns="0" lIns="0" bIns="0" rIns="0">
            <a:spAutoFit/>
          </a:bodyPr>
          <a:lstStyle/>
          <a:p>
            <a:pPr algn="ctr">
              <a:lnSpc>
                <a:spcPts val="2640"/>
              </a:lnSpc>
              <a:spcBef>
                <a:spcPct val="0"/>
              </a:spcBef>
            </a:pPr>
            <a:r>
              <a:rPr lang="en-US" sz="2200">
                <a:solidFill>
                  <a:srgbClr val="FFFFFF"/>
                </a:solidFill>
                <a:latin typeface="Open Sans Bold"/>
              </a:rPr>
              <a:t>See ‘Modern Slavery and Human Trafficking Indicator List for Team – Guest Behaviour’ in the Blueprint for the full list of indicators </a:t>
            </a:r>
          </a:p>
        </p:txBody>
      </p:sp>
    </p:spTree>
  </p:cSld>
  <p:clrMapOvr>
    <a:masterClrMapping/>
  </p:clrMapOvr>
</p:sld>
</file>

<file path=ppt/slides/slide2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0" t="-395" r="0" b="-77382"/>
            </a:stretch>
          </a:blipFill>
        </p:spPr>
      </p:sp>
      <p:sp>
        <p:nvSpPr>
          <p:cNvPr name="TextBox 3" id="3"/>
          <p:cNvSpPr txBox="true"/>
          <p:nvPr/>
        </p:nvSpPr>
        <p:spPr>
          <a:xfrm rot="0">
            <a:off x="1028700" y="1009650"/>
            <a:ext cx="11945445" cy="1676400"/>
          </a:xfrm>
          <a:prstGeom prst="rect">
            <a:avLst/>
          </a:prstGeom>
        </p:spPr>
        <p:txBody>
          <a:bodyPr anchor="t" rtlCol="false" tIns="0" lIns="0" bIns="0" rIns="0">
            <a:spAutoFit/>
          </a:bodyPr>
          <a:lstStyle/>
          <a:p>
            <a:pPr algn="l" marL="0" indent="0" lvl="0">
              <a:lnSpc>
                <a:spcPts val="6599"/>
              </a:lnSpc>
              <a:spcBef>
                <a:spcPct val="0"/>
              </a:spcBef>
            </a:pPr>
            <a:r>
              <a:rPr lang="en-US" sz="5499" strike="noStrike" u="none">
                <a:solidFill>
                  <a:srgbClr val="FFFFFF"/>
                </a:solidFill>
                <a:latin typeface="Ubuntu Bold"/>
              </a:rPr>
              <a:t>Indicators: </a:t>
            </a:r>
            <a:r>
              <a:rPr lang="en-US" sz="5499" strike="noStrike" u="none">
                <a:solidFill>
                  <a:srgbClr val="F27244"/>
                </a:solidFill>
                <a:latin typeface="Ubuntu Bold"/>
              </a:rPr>
              <a:t>Housekeeping and Maintenance/Room Service</a:t>
            </a:r>
          </a:p>
        </p:txBody>
      </p:sp>
      <p:sp>
        <p:nvSpPr>
          <p:cNvPr name="TextBox 4" id="4"/>
          <p:cNvSpPr txBox="true"/>
          <p:nvPr/>
        </p:nvSpPr>
        <p:spPr>
          <a:xfrm rot="0">
            <a:off x="993433" y="2945946"/>
            <a:ext cx="10984059" cy="2714625"/>
          </a:xfrm>
          <a:prstGeom prst="rect">
            <a:avLst/>
          </a:prstGeom>
        </p:spPr>
        <p:txBody>
          <a:bodyPr anchor="t" rtlCol="false" tIns="0" lIns="0" bIns="0" rIns="0">
            <a:spAutoFit/>
          </a:bodyPr>
          <a:lstStyle/>
          <a:p>
            <a:pPr algn="l" marL="0" indent="0" lvl="0">
              <a:lnSpc>
                <a:spcPts val="4320"/>
              </a:lnSpc>
              <a:spcBef>
                <a:spcPct val="0"/>
              </a:spcBef>
            </a:pPr>
            <a:r>
              <a:rPr lang="en-US" sz="3600" strike="noStrike" u="none">
                <a:solidFill>
                  <a:srgbClr val="FFFFFF"/>
                </a:solidFill>
                <a:latin typeface="Open Sans"/>
              </a:rPr>
              <a:t>The Housekeeping and Maintenance department, along with the team providing room service, plays a vital role in recognising indicators of modern slavery, particularly in observing guest behaviour within their assigned rooms.</a:t>
            </a:r>
          </a:p>
        </p:txBody>
      </p:sp>
      <p:sp>
        <p:nvSpPr>
          <p:cNvPr name="TextBox 5" id="5"/>
          <p:cNvSpPr txBox="true"/>
          <p:nvPr/>
        </p:nvSpPr>
        <p:spPr>
          <a:xfrm rot="0">
            <a:off x="1028700" y="6563402"/>
            <a:ext cx="10948792" cy="3191510"/>
          </a:xfrm>
          <a:prstGeom prst="rect">
            <a:avLst/>
          </a:prstGeom>
        </p:spPr>
        <p:txBody>
          <a:bodyPr anchor="t" rtlCol="false" tIns="0" lIns="0" bIns="0" rIns="0">
            <a:spAutoFit/>
          </a:bodyPr>
          <a:lstStyle/>
          <a:p>
            <a:pPr algn="l" marL="561342" indent="-280671" lvl="1">
              <a:lnSpc>
                <a:spcPts val="3640"/>
              </a:lnSpc>
              <a:buFont typeface="Arial"/>
              <a:buChar char="•"/>
            </a:pPr>
            <a:r>
              <a:rPr lang="en-US" sz="2600" strike="noStrike" u="none">
                <a:solidFill>
                  <a:srgbClr val="FFFFFF"/>
                </a:solidFill>
                <a:latin typeface="Open Sans"/>
              </a:rPr>
              <a:t>Do Not Disturb sign for duration of stay but lots of requests for towels and amenities. </a:t>
            </a:r>
          </a:p>
          <a:p>
            <a:pPr algn="l" marL="561342" indent="-280671" lvl="1">
              <a:lnSpc>
                <a:spcPts val="3640"/>
              </a:lnSpc>
              <a:buFont typeface="Arial"/>
              <a:buChar char="•"/>
            </a:pPr>
            <a:r>
              <a:rPr lang="en-US" sz="2600" strike="noStrike" u="none">
                <a:solidFill>
                  <a:srgbClr val="FFFFFF"/>
                </a:solidFill>
                <a:latin typeface="Open Sans"/>
              </a:rPr>
              <a:t>Guest rooms found to contain lots of excessive rubbish, smoking and drug paraphernalia, excessive amount of condom wrappers/waste, and evidence of filming equipment. </a:t>
            </a:r>
          </a:p>
          <a:p>
            <a:pPr algn="l" marL="561342" indent="-280671" lvl="1">
              <a:lnSpc>
                <a:spcPts val="3640"/>
              </a:lnSpc>
              <a:buFont typeface="Arial"/>
              <a:buChar char="•"/>
            </a:pPr>
            <a:r>
              <a:rPr lang="en-US" sz="2600" strike="noStrike" u="none">
                <a:solidFill>
                  <a:srgbClr val="FFFFFF"/>
                </a:solidFill>
                <a:latin typeface="Open Sans"/>
              </a:rPr>
              <a:t>A stream of visitors to a guest room, despite Do Not Disturb sign. </a:t>
            </a:r>
          </a:p>
          <a:p>
            <a:pPr algn="l" marL="561342" indent="-280671" lvl="1">
              <a:lnSpc>
                <a:spcPts val="3640"/>
              </a:lnSpc>
              <a:buFont typeface="Arial"/>
              <a:buChar char="•"/>
            </a:pPr>
            <a:r>
              <a:rPr lang="en-US" sz="2600" strike="noStrike" u="none">
                <a:solidFill>
                  <a:srgbClr val="FFFFFF"/>
                </a:solidFill>
                <a:latin typeface="Open Sans"/>
              </a:rPr>
              <a:t>Excessive noise or evidence of parties.</a:t>
            </a:r>
          </a:p>
        </p:txBody>
      </p:sp>
      <p:sp>
        <p:nvSpPr>
          <p:cNvPr name="TextBox 6" id="6"/>
          <p:cNvSpPr txBox="true"/>
          <p:nvPr/>
        </p:nvSpPr>
        <p:spPr>
          <a:xfrm rot="0">
            <a:off x="1028700" y="5921799"/>
            <a:ext cx="8846284" cy="613411"/>
          </a:xfrm>
          <a:prstGeom prst="rect">
            <a:avLst/>
          </a:prstGeom>
        </p:spPr>
        <p:txBody>
          <a:bodyPr anchor="t" rtlCol="false" tIns="0" lIns="0" bIns="0" rIns="0">
            <a:spAutoFit/>
          </a:bodyPr>
          <a:lstStyle/>
          <a:p>
            <a:pPr algn="l" marL="0" indent="0" lvl="0">
              <a:lnSpc>
                <a:spcPts val="5039"/>
              </a:lnSpc>
              <a:spcBef>
                <a:spcPct val="0"/>
              </a:spcBef>
            </a:pPr>
            <a:r>
              <a:rPr lang="en-US" sz="3599">
                <a:solidFill>
                  <a:srgbClr val="F27244"/>
                </a:solidFill>
                <a:latin typeface="Open Sans"/>
              </a:rPr>
              <a:t>Some example indicators include:</a:t>
            </a:r>
          </a:p>
        </p:txBody>
      </p:sp>
      <p:sp>
        <p:nvSpPr>
          <p:cNvPr name="Freeform 7" id="7"/>
          <p:cNvSpPr/>
          <p:nvPr/>
        </p:nvSpPr>
        <p:spPr>
          <a:xfrm flipH="false" flipV="false" rot="-67639">
            <a:off x="13806751" y="1800758"/>
            <a:ext cx="3452549" cy="4885792"/>
          </a:xfrm>
          <a:custGeom>
            <a:avLst/>
            <a:gdLst/>
            <a:ahLst/>
            <a:cxnLst/>
            <a:rect r="r" b="b" t="t" l="l"/>
            <a:pathLst>
              <a:path h="4885792" w="3452549">
                <a:moveTo>
                  <a:pt x="0" y="0"/>
                </a:moveTo>
                <a:lnTo>
                  <a:pt x="3452549" y="0"/>
                </a:lnTo>
                <a:lnTo>
                  <a:pt x="3452549" y="4885792"/>
                </a:lnTo>
                <a:lnTo>
                  <a:pt x="0" y="4885792"/>
                </a:lnTo>
                <a:lnTo>
                  <a:pt x="0" y="0"/>
                </a:lnTo>
                <a:close/>
              </a:path>
            </a:pathLst>
          </a:custGeom>
          <a:blipFill>
            <a:blip r:embed="rId4"/>
            <a:stretch>
              <a:fillRect l="0" t="-84" r="0" b="-84"/>
            </a:stretch>
          </a:blipFill>
        </p:spPr>
      </p:sp>
      <p:sp>
        <p:nvSpPr>
          <p:cNvPr name="TextBox 8" id="8"/>
          <p:cNvSpPr txBox="true"/>
          <p:nvPr/>
        </p:nvSpPr>
        <p:spPr>
          <a:xfrm rot="0">
            <a:off x="13566501" y="7010091"/>
            <a:ext cx="3933048" cy="2000250"/>
          </a:xfrm>
          <a:prstGeom prst="rect">
            <a:avLst/>
          </a:prstGeom>
        </p:spPr>
        <p:txBody>
          <a:bodyPr anchor="t" rtlCol="false" tIns="0" lIns="0" bIns="0" rIns="0">
            <a:spAutoFit/>
          </a:bodyPr>
          <a:lstStyle/>
          <a:p>
            <a:pPr algn="ctr">
              <a:lnSpc>
                <a:spcPts val="2640"/>
              </a:lnSpc>
              <a:spcBef>
                <a:spcPct val="0"/>
              </a:spcBef>
            </a:pPr>
            <a:r>
              <a:rPr lang="en-US" sz="2200">
                <a:solidFill>
                  <a:srgbClr val="FFFFFF"/>
                </a:solidFill>
                <a:latin typeface="Open Sans Bold"/>
              </a:rPr>
              <a:t>See ‘Modern Slavery and Human Trafficking Indicator List for Team – Guest Behaviour’ in the Blueprint for the full list of indicators </a:t>
            </a:r>
          </a:p>
        </p:txBody>
      </p:sp>
    </p:spTree>
  </p:cSld>
  <p:clrMapOvr>
    <a:masterClrMapping/>
  </p:clrMapOvr>
</p:sld>
</file>

<file path=ppt/slides/slide2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0" t="-395" r="0" b="-77382"/>
            </a:stretch>
          </a:blipFill>
        </p:spPr>
      </p:sp>
      <p:sp>
        <p:nvSpPr>
          <p:cNvPr name="TextBox 3" id="3"/>
          <p:cNvSpPr txBox="true"/>
          <p:nvPr/>
        </p:nvSpPr>
        <p:spPr>
          <a:xfrm rot="0">
            <a:off x="1028700" y="1009650"/>
            <a:ext cx="11978414" cy="847725"/>
          </a:xfrm>
          <a:prstGeom prst="rect">
            <a:avLst/>
          </a:prstGeom>
        </p:spPr>
        <p:txBody>
          <a:bodyPr anchor="t" rtlCol="false" tIns="0" lIns="0" bIns="0" rIns="0">
            <a:spAutoFit/>
          </a:bodyPr>
          <a:lstStyle/>
          <a:p>
            <a:pPr algn="l" marL="0" indent="0" lvl="0">
              <a:lnSpc>
                <a:spcPts val="6599"/>
              </a:lnSpc>
              <a:spcBef>
                <a:spcPct val="0"/>
              </a:spcBef>
            </a:pPr>
            <a:r>
              <a:rPr lang="en-US" sz="5499" strike="noStrike" u="none">
                <a:solidFill>
                  <a:srgbClr val="FFFFFF"/>
                </a:solidFill>
                <a:latin typeface="Ubuntu Bold"/>
              </a:rPr>
              <a:t>Indicators: </a:t>
            </a:r>
            <a:r>
              <a:rPr lang="en-US" sz="5499" strike="noStrike" u="none">
                <a:solidFill>
                  <a:srgbClr val="F27244"/>
                </a:solidFill>
                <a:latin typeface="Ubuntu Bold"/>
              </a:rPr>
              <a:t>Sales and Marketing</a:t>
            </a:r>
          </a:p>
        </p:txBody>
      </p:sp>
      <p:sp>
        <p:nvSpPr>
          <p:cNvPr name="TextBox 4" id="4"/>
          <p:cNvSpPr txBox="true"/>
          <p:nvPr/>
        </p:nvSpPr>
        <p:spPr>
          <a:xfrm rot="0">
            <a:off x="1028700" y="2167462"/>
            <a:ext cx="10322490" cy="2171700"/>
          </a:xfrm>
          <a:prstGeom prst="rect">
            <a:avLst/>
          </a:prstGeom>
        </p:spPr>
        <p:txBody>
          <a:bodyPr anchor="t" rtlCol="false" tIns="0" lIns="0" bIns="0" rIns="0">
            <a:spAutoFit/>
          </a:bodyPr>
          <a:lstStyle/>
          <a:p>
            <a:pPr algn="l" marL="0" indent="0" lvl="0">
              <a:lnSpc>
                <a:spcPts val="4320"/>
              </a:lnSpc>
              <a:spcBef>
                <a:spcPct val="0"/>
              </a:spcBef>
            </a:pPr>
            <a:r>
              <a:rPr lang="en-US" sz="3600" strike="noStrike" u="none">
                <a:solidFill>
                  <a:srgbClr val="FFFFFF"/>
                </a:solidFill>
                <a:latin typeface="Open Sans"/>
              </a:rPr>
              <a:t>The Sales and Marketing department, although not in a frontline role, plays a pivotal part in recognising potential indicators of modern slavery through monitoring booking patterns.</a:t>
            </a:r>
          </a:p>
        </p:txBody>
      </p:sp>
      <p:sp>
        <p:nvSpPr>
          <p:cNvPr name="TextBox 5" id="5"/>
          <p:cNvSpPr txBox="true"/>
          <p:nvPr/>
        </p:nvSpPr>
        <p:spPr>
          <a:xfrm rot="0">
            <a:off x="1028700" y="6190884"/>
            <a:ext cx="7719811" cy="2277110"/>
          </a:xfrm>
          <a:prstGeom prst="rect">
            <a:avLst/>
          </a:prstGeom>
        </p:spPr>
        <p:txBody>
          <a:bodyPr anchor="t" rtlCol="false" tIns="0" lIns="0" bIns="0" rIns="0">
            <a:spAutoFit/>
          </a:bodyPr>
          <a:lstStyle/>
          <a:p>
            <a:pPr algn="l" marL="561342" indent="-280671" lvl="1">
              <a:lnSpc>
                <a:spcPts val="3640"/>
              </a:lnSpc>
              <a:buFont typeface="Arial"/>
              <a:buChar char="•"/>
            </a:pPr>
            <a:r>
              <a:rPr lang="en-US" sz="2600" strike="noStrike" u="none">
                <a:solidFill>
                  <a:srgbClr val="FFFFFF"/>
                </a:solidFill>
                <a:latin typeface="Open Sans"/>
              </a:rPr>
              <a:t>Unusual block bookings from 3rd party distributors (e.g.: long stay in airport hotels). </a:t>
            </a:r>
          </a:p>
          <a:p>
            <a:pPr algn="l" marL="561342" indent="-280671" lvl="1">
              <a:lnSpc>
                <a:spcPts val="3640"/>
              </a:lnSpc>
              <a:buFont typeface="Arial"/>
              <a:buChar char="•"/>
            </a:pPr>
            <a:r>
              <a:rPr lang="en-US" sz="2600" strike="noStrike" u="none">
                <a:solidFill>
                  <a:srgbClr val="FFFFFF"/>
                </a:solidFill>
                <a:latin typeface="Open Sans"/>
              </a:rPr>
              <a:t>Last-minute reservation changes </a:t>
            </a:r>
          </a:p>
          <a:p>
            <a:pPr algn="l" marL="561342" indent="-280671" lvl="1">
              <a:lnSpc>
                <a:spcPts val="3640"/>
              </a:lnSpc>
              <a:buFont typeface="Arial"/>
              <a:buChar char="•"/>
            </a:pPr>
            <a:r>
              <a:rPr lang="en-US" sz="2600" strike="noStrike" u="none">
                <a:solidFill>
                  <a:srgbClr val="FFFFFF"/>
                </a:solidFill>
                <a:latin typeface="Open Sans"/>
              </a:rPr>
              <a:t>Unusual requests for privacy (e.g., insisting on limited room housekeeping)</a:t>
            </a:r>
          </a:p>
        </p:txBody>
      </p:sp>
      <p:sp>
        <p:nvSpPr>
          <p:cNvPr name="TextBox 6" id="6"/>
          <p:cNvSpPr txBox="true"/>
          <p:nvPr/>
        </p:nvSpPr>
        <p:spPr>
          <a:xfrm rot="0">
            <a:off x="1028700" y="5457825"/>
            <a:ext cx="8846284" cy="613411"/>
          </a:xfrm>
          <a:prstGeom prst="rect">
            <a:avLst/>
          </a:prstGeom>
        </p:spPr>
        <p:txBody>
          <a:bodyPr anchor="t" rtlCol="false" tIns="0" lIns="0" bIns="0" rIns="0">
            <a:spAutoFit/>
          </a:bodyPr>
          <a:lstStyle/>
          <a:p>
            <a:pPr algn="l" marL="0" indent="0" lvl="0">
              <a:lnSpc>
                <a:spcPts val="5039"/>
              </a:lnSpc>
              <a:spcBef>
                <a:spcPct val="0"/>
              </a:spcBef>
            </a:pPr>
            <a:r>
              <a:rPr lang="en-US" sz="3599">
                <a:solidFill>
                  <a:srgbClr val="F27244"/>
                </a:solidFill>
                <a:latin typeface="Open Sans"/>
              </a:rPr>
              <a:t>Some example indicators include:</a:t>
            </a:r>
          </a:p>
        </p:txBody>
      </p:sp>
      <p:sp>
        <p:nvSpPr>
          <p:cNvPr name="Freeform 7" id="7"/>
          <p:cNvSpPr/>
          <p:nvPr/>
        </p:nvSpPr>
        <p:spPr>
          <a:xfrm flipH="false" flipV="false" rot="-67639">
            <a:off x="13806751" y="1800758"/>
            <a:ext cx="3452549" cy="4885792"/>
          </a:xfrm>
          <a:custGeom>
            <a:avLst/>
            <a:gdLst/>
            <a:ahLst/>
            <a:cxnLst/>
            <a:rect r="r" b="b" t="t" l="l"/>
            <a:pathLst>
              <a:path h="4885792" w="3452549">
                <a:moveTo>
                  <a:pt x="0" y="0"/>
                </a:moveTo>
                <a:lnTo>
                  <a:pt x="3452549" y="0"/>
                </a:lnTo>
                <a:lnTo>
                  <a:pt x="3452549" y="4885792"/>
                </a:lnTo>
                <a:lnTo>
                  <a:pt x="0" y="4885792"/>
                </a:lnTo>
                <a:lnTo>
                  <a:pt x="0" y="0"/>
                </a:lnTo>
                <a:close/>
              </a:path>
            </a:pathLst>
          </a:custGeom>
          <a:blipFill>
            <a:blip r:embed="rId4"/>
            <a:stretch>
              <a:fillRect l="0" t="-84" r="0" b="-84"/>
            </a:stretch>
          </a:blipFill>
        </p:spPr>
      </p:sp>
      <p:sp>
        <p:nvSpPr>
          <p:cNvPr name="TextBox 8" id="8"/>
          <p:cNvSpPr txBox="true"/>
          <p:nvPr/>
        </p:nvSpPr>
        <p:spPr>
          <a:xfrm rot="0">
            <a:off x="13566501" y="7010091"/>
            <a:ext cx="3933048" cy="2000250"/>
          </a:xfrm>
          <a:prstGeom prst="rect">
            <a:avLst/>
          </a:prstGeom>
        </p:spPr>
        <p:txBody>
          <a:bodyPr anchor="t" rtlCol="false" tIns="0" lIns="0" bIns="0" rIns="0">
            <a:spAutoFit/>
          </a:bodyPr>
          <a:lstStyle/>
          <a:p>
            <a:pPr algn="ctr">
              <a:lnSpc>
                <a:spcPts val="2640"/>
              </a:lnSpc>
              <a:spcBef>
                <a:spcPct val="0"/>
              </a:spcBef>
            </a:pPr>
            <a:r>
              <a:rPr lang="en-US" sz="2200">
                <a:solidFill>
                  <a:srgbClr val="FFFFFF"/>
                </a:solidFill>
                <a:latin typeface="Open Sans Bold"/>
              </a:rPr>
              <a:t>See ‘Modern Slavery and Human Trafficking Indicator List for Team – Guest Behaviour’ in the Blueprint for the full list of indicators </a:t>
            </a:r>
          </a:p>
        </p:txBody>
      </p:sp>
    </p:spTree>
  </p:cSld>
  <p:clrMapOvr>
    <a:masterClrMapping/>
  </p:clrMapOvr>
</p:sld>
</file>

<file path=ppt/slides/slide2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0" t="-395" r="0" b="-77382"/>
            </a:stretch>
          </a:blipFill>
        </p:spPr>
      </p:sp>
      <p:sp>
        <p:nvSpPr>
          <p:cNvPr name="TextBox 3" id="3"/>
          <p:cNvSpPr txBox="true"/>
          <p:nvPr/>
        </p:nvSpPr>
        <p:spPr>
          <a:xfrm rot="0">
            <a:off x="1028700" y="1009650"/>
            <a:ext cx="16091585" cy="847725"/>
          </a:xfrm>
          <a:prstGeom prst="rect">
            <a:avLst/>
          </a:prstGeom>
        </p:spPr>
        <p:txBody>
          <a:bodyPr anchor="t" rtlCol="false" tIns="0" lIns="0" bIns="0" rIns="0">
            <a:spAutoFit/>
          </a:bodyPr>
          <a:lstStyle/>
          <a:p>
            <a:pPr algn="l" marL="0" indent="0" lvl="0">
              <a:lnSpc>
                <a:spcPts val="6599"/>
              </a:lnSpc>
              <a:spcBef>
                <a:spcPct val="0"/>
              </a:spcBef>
            </a:pPr>
            <a:r>
              <a:rPr lang="en-US" sz="5499" strike="noStrike" u="none">
                <a:solidFill>
                  <a:srgbClr val="FFFFFF"/>
                </a:solidFill>
                <a:latin typeface="Ubuntu Bold"/>
              </a:rPr>
              <a:t>Indicators: </a:t>
            </a:r>
            <a:r>
              <a:rPr lang="en-US" sz="5499" strike="noStrike" u="none">
                <a:solidFill>
                  <a:srgbClr val="F27244"/>
                </a:solidFill>
                <a:latin typeface="Ubuntu Bold"/>
              </a:rPr>
              <a:t>Head Office/ Senior Management</a:t>
            </a:r>
          </a:p>
        </p:txBody>
      </p:sp>
      <p:sp>
        <p:nvSpPr>
          <p:cNvPr name="TextBox 4" id="4"/>
          <p:cNvSpPr txBox="true"/>
          <p:nvPr/>
        </p:nvSpPr>
        <p:spPr>
          <a:xfrm rot="0">
            <a:off x="1028700" y="2182151"/>
            <a:ext cx="10420055" cy="2171700"/>
          </a:xfrm>
          <a:prstGeom prst="rect">
            <a:avLst/>
          </a:prstGeom>
        </p:spPr>
        <p:txBody>
          <a:bodyPr anchor="t" rtlCol="false" tIns="0" lIns="0" bIns="0" rIns="0">
            <a:spAutoFit/>
          </a:bodyPr>
          <a:lstStyle/>
          <a:p>
            <a:pPr algn="l" marL="0" indent="0" lvl="0">
              <a:lnSpc>
                <a:spcPts val="4320"/>
              </a:lnSpc>
              <a:spcBef>
                <a:spcPct val="0"/>
              </a:spcBef>
            </a:pPr>
            <a:r>
              <a:rPr lang="en-US" sz="3600" strike="noStrike" u="none">
                <a:solidFill>
                  <a:srgbClr val="FFFFFF"/>
                </a:solidFill>
                <a:latin typeface="Open Sans"/>
              </a:rPr>
              <a:t>The primary focus of the Head Office and Senior Management lies in investigating indicators flagged by hotel staff and taking necessary steps to escalate when appropriate.</a:t>
            </a:r>
          </a:p>
        </p:txBody>
      </p:sp>
      <p:sp>
        <p:nvSpPr>
          <p:cNvPr name="TextBox 5" id="5"/>
          <p:cNvSpPr txBox="true"/>
          <p:nvPr/>
        </p:nvSpPr>
        <p:spPr>
          <a:xfrm rot="0">
            <a:off x="1028700" y="5475614"/>
            <a:ext cx="8693464" cy="2734310"/>
          </a:xfrm>
          <a:prstGeom prst="rect">
            <a:avLst/>
          </a:prstGeom>
        </p:spPr>
        <p:txBody>
          <a:bodyPr anchor="t" rtlCol="false" tIns="0" lIns="0" bIns="0" rIns="0">
            <a:spAutoFit/>
          </a:bodyPr>
          <a:lstStyle/>
          <a:p>
            <a:pPr algn="l" marL="0" indent="0" lvl="0">
              <a:lnSpc>
                <a:spcPts val="3640"/>
              </a:lnSpc>
            </a:pPr>
            <a:r>
              <a:rPr lang="en-US" sz="2600" strike="noStrike" u="none">
                <a:solidFill>
                  <a:srgbClr val="FFFFFF"/>
                </a:solidFill>
                <a:latin typeface="Open Sans"/>
              </a:rPr>
              <a:t>This list  contains types of indicators broken down by department and types of modern slavery. If 3 or more indicators within one type of modern slavery have been flagged by members of staff, the case should be investigated and escalated where appropriate in line with your reporting and remediation procedures</a:t>
            </a:r>
          </a:p>
        </p:txBody>
      </p:sp>
      <p:sp>
        <p:nvSpPr>
          <p:cNvPr name="Freeform 6" id="6"/>
          <p:cNvSpPr/>
          <p:nvPr/>
        </p:nvSpPr>
        <p:spPr>
          <a:xfrm flipH="false" flipV="false" rot="-67639">
            <a:off x="13806751" y="2562758"/>
            <a:ext cx="3452549" cy="4885792"/>
          </a:xfrm>
          <a:custGeom>
            <a:avLst/>
            <a:gdLst/>
            <a:ahLst/>
            <a:cxnLst/>
            <a:rect r="r" b="b" t="t" l="l"/>
            <a:pathLst>
              <a:path h="4885792" w="3452549">
                <a:moveTo>
                  <a:pt x="0" y="0"/>
                </a:moveTo>
                <a:lnTo>
                  <a:pt x="3452549" y="0"/>
                </a:lnTo>
                <a:lnTo>
                  <a:pt x="3452549" y="4885792"/>
                </a:lnTo>
                <a:lnTo>
                  <a:pt x="0" y="4885792"/>
                </a:lnTo>
                <a:lnTo>
                  <a:pt x="0" y="0"/>
                </a:lnTo>
                <a:close/>
              </a:path>
            </a:pathLst>
          </a:custGeom>
          <a:blipFill>
            <a:blip r:embed="rId4"/>
            <a:stretch>
              <a:fillRect l="0" t="-84" r="0" b="-84"/>
            </a:stretch>
          </a:blipFill>
        </p:spPr>
      </p:sp>
      <p:sp>
        <p:nvSpPr>
          <p:cNvPr name="TextBox 7" id="7"/>
          <p:cNvSpPr txBox="true"/>
          <p:nvPr/>
        </p:nvSpPr>
        <p:spPr>
          <a:xfrm rot="0">
            <a:off x="13566501" y="7772091"/>
            <a:ext cx="3933048" cy="1000125"/>
          </a:xfrm>
          <a:prstGeom prst="rect">
            <a:avLst/>
          </a:prstGeom>
        </p:spPr>
        <p:txBody>
          <a:bodyPr anchor="t" rtlCol="false" tIns="0" lIns="0" bIns="0" rIns="0">
            <a:spAutoFit/>
          </a:bodyPr>
          <a:lstStyle/>
          <a:p>
            <a:pPr algn="ctr">
              <a:lnSpc>
                <a:spcPts val="2640"/>
              </a:lnSpc>
              <a:spcBef>
                <a:spcPct val="0"/>
              </a:spcBef>
            </a:pPr>
            <a:r>
              <a:rPr lang="en-US" sz="2200">
                <a:solidFill>
                  <a:srgbClr val="FFFFFF"/>
                </a:solidFill>
                <a:latin typeface="Open Sans Bold"/>
              </a:rPr>
              <a:t>Modern Slavery and Human Trafficking Indicator List for Managers – All Forms</a:t>
            </a:r>
          </a:p>
        </p:txBody>
      </p:sp>
    </p:spTree>
  </p:cSld>
  <p:clrMapOvr>
    <a:masterClrMapping/>
  </p:clrMapOvr>
</p:sld>
</file>

<file path=ppt/slides/slide29.xml><?xml version="1.0" encoding="utf-8"?>
<p:sld xmlns:p="http://schemas.openxmlformats.org/presentationml/2006/main" xmlns:a="http://schemas.openxmlformats.org/drawingml/2006/main" xmlns:r="http://schemas.openxmlformats.org/officeDocument/2006/relationships">
  <p:cSld>
    <p:bg>
      <p:bgPr>
        <a:solidFill>
          <a:srgbClr val="F27244"/>
        </a:solidFill>
      </p:bgPr>
    </p:bg>
    <p:spTree>
      <p:nvGrpSpPr>
        <p:cNvPr id="1" name=""/>
        <p:cNvGrpSpPr/>
        <p:nvPr/>
      </p:nvGrpSpPr>
      <p:grpSpPr>
        <a:xfrm>
          <a:off x="0" y="0"/>
          <a:ext cx="0" cy="0"/>
          <a:chOff x="0" y="0"/>
          <a:chExt cx="0" cy="0"/>
        </a:xfrm>
      </p:grpSpPr>
      <p:sp>
        <p:nvSpPr>
          <p:cNvPr name="Freeform 2" id="2"/>
          <p:cNvSpPr/>
          <p:nvPr/>
        </p:nvSpPr>
        <p:spPr>
          <a:xfrm flipH="false" flipV="false" rot="0">
            <a:off x="-443610" y="-164627"/>
            <a:ext cx="19175221" cy="10616255"/>
          </a:xfrm>
          <a:custGeom>
            <a:avLst/>
            <a:gdLst/>
            <a:ahLst/>
            <a:cxnLst/>
            <a:rect r="r" b="b" t="t" l="l"/>
            <a:pathLst>
              <a:path h="10616255" w="19175221">
                <a:moveTo>
                  <a:pt x="0" y="0"/>
                </a:moveTo>
                <a:lnTo>
                  <a:pt x="19175220" y="0"/>
                </a:lnTo>
                <a:lnTo>
                  <a:pt x="19175220" y="10616254"/>
                </a:lnTo>
                <a:lnTo>
                  <a:pt x="0" y="10616254"/>
                </a:lnTo>
                <a:lnTo>
                  <a:pt x="0" y="0"/>
                </a:lnTo>
                <a:close/>
              </a:path>
            </a:pathLst>
          </a:custGeom>
          <a:blipFill>
            <a:blip r:embed="rId2">
              <a:alphaModFix amt="13000"/>
            </a:blip>
            <a:stretch>
              <a:fillRect l="-3471" t="-3691" r="-12071" b="-13590"/>
            </a:stretch>
          </a:blipFill>
        </p:spPr>
      </p:sp>
      <p:sp>
        <p:nvSpPr>
          <p:cNvPr name="TextBox 3" id="3"/>
          <p:cNvSpPr txBox="true"/>
          <p:nvPr/>
        </p:nvSpPr>
        <p:spPr>
          <a:xfrm rot="0">
            <a:off x="1028700" y="3524312"/>
            <a:ext cx="14642773" cy="3219450"/>
          </a:xfrm>
          <a:prstGeom prst="rect">
            <a:avLst/>
          </a:prstGeom>
        </p:spPr>
        <p:txBody>
          <a:bodyPr anchor="t" rtlCol="false" tIns="0" lIns="0" bIns="0" rIns="0">
            <a:spAutoFit/>
          </a:bodyPr>
          <a:lstStyle/>
          <a:p>
            <a:pPr algn="l">
              <a:lnSpc>
                <a:spcPts val="12595"/>
              </a:lnSpc>
            </a:pPr>
            <a:r>
              <a:rPr lang="en-US" sz="10496">
                <a:solidFill>
                  <a:srgbClr val="FFFFFF"/>
                </a:solidFill>
                <a:latin typeface="Ubuntu Bold"/>
              </a:rPr>
              <a:t>Risk Mapping - Product Supply Chain</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705506" y="-285389"/>
            <a:ext cx="16876989" cy="9143279"/>
          </a:xfrm>
          <a:custGeom>
            <a:avLst/>
            <a:gdLst/>
            <a:ahLst/>
            <a:cxnLst/>
            <a:rect r="r" b="b" t="t" l="l"/>
            <a:pathLst>
              <a:path h="9143279" w="16876989">
                <a:moveTo>
                  <a:pt x="0" y="0"/>
                </a:moveTo>
                <a:lnTo>
                  <a:pt x="16876988" y="0"/>
                </a:lnTo>
                <a:lnTo>
                  <a:pt x="16876988" y="9143278"/>
                </a:lnTo>
                <a:lnTo>
                  <a:pt x="0" y="9143278"/>
                </a:lnTo>
                <a:lnTo>
                  <a:pt x="0" y="0"/>
                </a:lnTo>
                <a:close/>
              </a:path>
            </a:pathLst>
          </a:custGeom>
          <a:blipFill>
            <a:blip r:embed="rId3">
              <a:alphaModFix amt="4000"/>
            </a:blip>
            <a:stretch>
              <a:fillRect l="-3230" t="-3511" r="-4306" b="-8039"/>
            </a:stretch>
          </a:blipFill>
        </p:spPr>
      </p:sp>
      <p:sp>
        <p:nvSpPr>
          <p:cNvPr name="Freeform 3" id="3"/>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4"/>
            <a:stretch>
              <a:fillRect l="0" t="-395" r="0" b="-77382"/>
            </a:stretch>
          </a:blipFill>
        </p:spPr>
      </p:sp>
      <p:grpSp>
        <p:nvGrpSpPr>
          <p:cNvPr name="Group 4" id="4"/>
          <p:cNvGrpSpPr/>
          <p:nvPr/>
        </p:nvGrpSpPr>
        <p:grpSpPr>
          <a:xfrm rot="0">
            <a:off x="2461392" y="2712624"/>
            <a:ext cx="1065127" cy="1065127"/>
            <a:chOff x="0" y="0"/>
            <a:chExt cx="812800" cy="812800"/>
          </a:xfrm>
        </p:grpSpPr>
        <p:sp>
          <p:nvSpPr>
            <p:cNvPr name="Freeform 5" id="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7244"/>
            </a:solidFill>
          </p:spPr>
        </p:sp>
        <p:sp>
          <p:nvSpPr>
            <p:cNvPr name="TextBox 6" id="6"/>
            <p:cNvSpPr txBox="true"/>
            <p:nvPr/>
          </p:nvSpPr>
          <p:spPr>
            <a:xfrm>
              <a:off x="76200" y="19050"/>
              <a:ext cx="660400" cy="717550"/>
            </a:xfrm>
            <a:prstGeom prst="rect">
              <a:avLst/>
            </a:prstGeom>
          </p:spPr>
          <p:txBody>
            <a:bodyPr anchor="ctr" rtlCol="false" tIns="50800" lIns="50800" bIns="50800" rIns="50800"/>
            <a:lstStyle/>
            <a:p>
              <a:pPr algn="ctr">
                <a:lnSpc>
                  <a:spcPts val="3359"/>
                </a:lnSpc>
              </a:pPr>
            </a:p>
          </p:txBody>
        </p:sp>
      </p:grpSp>
      <p:grpSp>
        <p:nvGrpSpPr>
          <p:cNvPr name="Group 7" id="7"/>
          <p:cNvGrpSpPr/>
          <p:nvPr/>
        </p:nvGrpSpPr>
        <p:grpSpPr>
          <a:xfrm rot="0">
            <a:off x="6575725" y="2712624"/>
            <a:ext cx="1065127" cy="1065127"/>
            <a:chOff x="0" y="0"/>
            <a:chExt cx="812800" cy="812800"/>
          </a:xfrm>
        </p:grpSpPr>
        <p:sp>
          <p:nvSpPr>
            <p:cNvPr name="Freeform 8" id="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7244"/>
            </a:solidFill>
          </p:spPr>
        </p:sp>
        <p:sp>
          <p:nvSpPr>
            <p:cNvPr name="TextBox 9" id="9"/>
            <p:cNvSpPr txBox="true"/>
            <p:nvPr/>
          </p:nvSpPr>
          <p:spPr>
            <a:xfrm>
              <a:off x="76200" y="19050"/>
              <a:ext cx="660400" cy="717550"/>
            </a:xfrm>
            <a:prstGeom prst="rect">
              <a:avLst/>
            </a:prstGeom>
          </p:spPr>
          <p:txBody>
            <a:bodyPr anchor="ctr" rtlCol="false" tIns="50800" lIns="50800" bIns="50800" rIns="50800"/>
            <a:lstStyle/>
            <a:p>
              <a:pPr algn="ctr">
                <a:lnSpc>
                  <a:spcPts val="3359"/>
                </a:lnSpc>
              </a:pPr>
            </a:p>
          </p:txBody>
        </p:sp>
      </p:grpSp>
      <p:grpSp>
        <p:nvGrpSpPr>
          <p:cNvPr name="Group 10" id="10"/>
          <p:cNvGrpSpPr/>
          <p:nvPr/>
        </p:nvGrpSpPr>
        <p:grpSpPr>
          <a:xfrm rot="0">
            <a:off x="10569963" y="2712624"/>
            <a:ext cx="1065127" cy="1065127"/>
            <a:chOff x="0" y="0"/>
            <a:chExt cx="812800" cy="812800"/>
          </a:xfrm>
        </p:grpSpPr>
        <p:sp>
          <p:nvSpPr>
            <p:cNvPr name="Freeform 11" id="1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7244"/>
            </a:solidFill>
          </p:spPr>
        </p:sp>
        <p:sp>
          <p:nvSpPr>
            <p:cNvPr name="TextBox 12" id="12"/>
            <p:cNvSpPr txBox="true"/>
            <p:nvPr/>
          </p:nvSpPr>
          <p:spPr>
            <a:xfrm>
              <a:off x="76200" y="19050"/>
              <a:ext cx="660400" cy="717550"/>
            </a:xfrm>
            <a:prstGeom prst="rect">
              <a:avLst/>
            </a:prstGeom>
          </p:spPr>
          <p:txBody>
            <a:bodyPr anchor="ctr" rtlCol="false" tIns="50800" lIns="50800" bIns="50800" rIns="50800"/>
            <a:lstStyle/>
            <a:p>
              <a:pPr algn="ctr">
                <a:lnSpc>
                  <a:spcPts val="3359"/>
                </a:lnSpc>
              </a:pPr>
            </a:p>
          </p:txBody>
        </p:sp>
      </p:grpSp>
      <p:grpSp>
        <p:nvGrpSpPr>
          <p:cNvPr name="Group 13" id="13"/>
          <p:cNvGrpSpPr/>
          <p:nvPr/>
        </p:nvGrpSpPr>
        <p:grpSpPr>
          <a:xfrm rot="0">
            <a:off x="14780777" y="2712624"/>
            <a:ext cx="1065127" cy="1065127"/>
            <a:chOff x="0" y="0"/>
            <a:chExt cx="812800" cy="812800"/>
          </a:xfrm>
        </p:grpSpPr>
        <p:sp>
          <p:nvSpPr>
            <p:cNvPr name="Freeform 14" id="1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7244"/>
            </a:solidFill>
          </p:spPr>
        </p:sp>
        <p:sp>
          <p:nvSpPr>
            <p:cNvPr name="TextBox 15" id="15"/>
            <p:cNvSpPr txBox="true"/>
            <p:nvPr/>
          </p:nvSpPr>
          <p:spPr>
            <a:xfrm>
              <a:off x="76200" y="19050"/>
              <a:ext cx="660400" cy="717550"/>
            </a:xfrm>
            <a:prstGeom prst="rect">
              <a:avLst/>
            </a:prstGeom>
          </p:spPr>
          <p:txBody>
            <a:bodyPr anchor="ctr" rtlCol="false" tIns="50800" lIns="50800" bIns="50800" rIns="50800"/>
            <a:lstStyle/>
            <a:p>
              <a:pPr algn="ctr">
                <a:lnSpc>
                  <a:spcPts val="3359"/>
                </a:lnSpc>
              </a:pPr>
            </a:p>
          </p:txBody>
        </p:sp>
      </p:grpSp>
      <p:sp>
        <p:nvSpPr>
          <p:cNvPr name="Freeform 16" id="16"/>
          <p:cNvSpPr/>
          <p:nvPr/>
        </p:nvSpPr>
        <p:spPr>
          <a:xfrm flipH="false" flipV="false" rot="0">
            <a:off x="3221646" y="7358617"/>
            <a:ext cx="1954550" cy="2765935"/>
          </a:xfrm>
          <a:custGeom>
            <a:avLst/>
            <a:gdLst/>
            <a:ahLst/>
            <a:cxnLst/>
            <a:rect r="r" b="b" t="t" l="l"/>
            <a:pathLst>
              <a:path h="2765935" w="1954550">
                <a:moveTo>
                  <a:pt x="0" y="0"/>
                </a:moveTo>
                <a:lnTo>
                  <a:pt x="1954550" y="0"/>
                </a:lnTo>
                <a:lnTo>
                  <a:pt x="1954550" y="2765935"/>
                </a:lnTo>
                <a:lnTo>
                  <a:pt x="0" y="2765935"/>
                </a:lnTo>
                <a:lnTo>
                  <a:pt x="0" y="0"/>
                </a:lnTo>
                <a:close/>
              </a:path>
            </a:pathLst>
          </a:custGeom>
          <a:blipFill>
            <a:blip r:embed="rId5"/>
            <a:stretch>
              <a:fillRect l="0" t="0" r="0" b="0"/>
            </a:stretch>
          </a:blipFill>
        </p:spPr>
      </p:sp>
      <p:sp>
        <p:nvSpPr>
          <p:cNvPr name="TextBox 17" id="17"/>
          <p:cNvSpPr txBox="true"/>
          <p:nvPr/>
        </p:nvSpPr>
        <p:spPr>
          <a:xfrm rot="0">
            <a:off x="1028700" y="904875"/>
            <a:ext cx="3575447" cy="955675"/>
          </a:xfrm>
          <a:prstGeom prst="rect">
            <a:avLst/>
          </a:prstGeom>
        </p:spPr>
        <p:txBody>
          <a:bodyPr anchor="t" rtlCol="false" tIns="0" lIns="0" bIns="0" rIns="0">
            <a:spAutoFit/>
          </a:bodyPr>
          <a:lstStyle/>
          <a:p>
            <a:pPr algn="l">
              <a:lnSpc>
                <a:spcPts val="7699"/>
              </a:lnSpc>
            </a:pPr>
            <a:r>
              <a:rPr lang="en-US" sz="5499">
                <a:solidFill>
                  <a:srgbClr val="FFFFFF"/>
                </a:solidFill>
                <a:latin typeface="Ubuntu Bold"/>
              </a:rPr>
              <a:t>Objectives</a:t>
            </a:r>
          </a:p>
        </p:txBody>
      </p:sp>
      <p:sp>
        <p:nvSpPr>
          <p:cNvPr name="TextBox 18" id="18"/>
          <p:cNvSpPr txBox="true"/>
          <p:nvPr/>
        </p:nvSpPr>
        <p:spPr>
          <a:xfrm rot="0">
            <a:off x="1028700" y="1959818"/>
            <a:ext cx="8206383" cy="514348"/>
          </a:xfrm>
          <a:prstGeom prst="rect">
            <a:avLst/>
          </a:prstGeom>
        </p:spPr>
        <p:txBody>
          <a:bodyPr anchor="t" rtlCol="false" tIns="0" lIns="0" bIns="0" rIns="0">
            <a:spAutoFit/>
          </a:bodyPr>
          <a:lstStyle/>
          <a:p>
            <a:pPr algn="l">
              <a:lnSpc>
                <a:spcPts val="4200"/>
              </a:lnSpc>
            </a:pPr>
            <a:r>
              <a:rPr lang="en-US" sz="3000">
                <a:solidFill>
                  <a:srgbClr val="FFFFFF"/>
                </a:solidFill>
                <a:latin typeface="Open Sans"/>
              </a:rPr>
              <a:t>By the end of this session you will learn about:</a:t>
            </a:r>
          </a:p>
        </p:txBody>
      </p:sp>
      <p:sp>
        <p:nvSpPr>
          <p:cNvPr name="TextBox 19" id="19"/>
          <p:cNvSpPr txBox="true"/>
          <p:nvPr/>
        </p:nvSpPr>
        <p:spPr>
          <a:xfrm rot="0">
            <a:off x="5695625" y="7920592"/>
            <a:ext cx="10224847" cy="1581148"/>
          </a:xfrm>
          <a:prstGeom prst="rect">
            <a:avLst/>
          </a:prstGeom>
        </p:spPr>
        <p:txBody>
          <a:bodyPr anchor="t" rtlCol="false" tIns="0" lIns="0" bIns="0" rIns="0">
            <a:spAutoFit/>
          </a:bodyPr>
          <a:lstStyle/>
          <a:p>
            <a:pPr algn="l">
              <a:lnSpc>
                <a:spcPts val="4200"/>
              </a:lnSpc>
            </a:pPr>
            <a:r>
              <a:rPr lang="en-US" sz="3000">
                <a:solidFill>
                  <a:srgbClr val="FFFFFF"/>
                </a:solidFill>
                <a:latin typeface="Open Sans"/>
              </a:rPr>
              <a:t>This document forms part of the Stop Slavery Blueprint, compiled and created </a:t>
            </a:r>
            <a:r>
              <a:rPr lang="en-US" sz="3000">
                <a:solidFill>
                  <a:srgbClr val="F27244"/>
                </a:solidFill>
                <a:latin typeface="Open Sans"/>
              </a:rPr>
              <a:t>by Shiva Foundation</a:t>
            </a:r>
            <a:r>
              <a:rPr lang="en-US" sz="3000">
                <a:solidFill>
                  <a:srgbClr val="FFFFFF"/>
                </a:solidFill>
                <a:latin typeface="Open Sans"/>
              </a:rPr>
              <a:t>. For more information visit - </a:t>
            </a:r>
            <a:r>
              <a:rPr lang="en-US" sz="3000">
                <a:solidFill>
                  <a:srgbClr val="F27244"/>
                </a:solidFill>
                <a:latin typeface="Open Sans"/>
              </a:rPr>
              <a:t>www.shivafoundation.org.uk/blueprint</a:t>
            </a:r>
          </a:p>
        </p:txBody>
      </p:sp>
      <p:sp>
        <p:nvSpPr>
          <p:cNvPr name="TextBox 20" id="20"/>
          <p:cNvSpPr txBox="true"/>
          <p:nvPr/>
        </p:nvSpPr>
        <p:spPr>
          <a:xfrm rot="0">
            <a:off x="1418453" y="3910567"/>
            <a:ext cx="3151006" cy="2886075"/>
          </a:xfrm>
          <a:prstGeom prst="rect">
            <a:avLst/>
          </a:prstGeom>
        </p:spPr>
        <p:txBody>
          <a:bodyPr anchor="t" rtlCol="false" tIns="0" lIns="0" bIns="0" rIns="0">
            <a:spAutoFit/>
          </a:bodyPr>
          <a:lstStyle/>
          <a:p>
            <a:pPr algn="ctr">
              <a:lnSpc>
                <a:spcPts val="2879"/>
              </a:lnSpc>
            </a:pPr>
            <a:r>
              <a:rPr lang="en-US" sz="2400">
                <a:solidFill>
                  <a:srgbClr val="FFFFFF"/>
                </a:solidFill>
                <a:latin typeface="Open Sans"/>
              </a:rPr>
              <a:t>What modern slavery and labour exploitation are and their impact on the UK hotel industry, as well as the global and UK context of modern slavery.</a:t>
            </a:r>
          </a:p>
        </p:txBody>
      </p:sp>
      <p:sp>
        <p:nvSpPr>
          <p:cNvPr name="TextBox 21" id="21"/>
          <p:cNvSpPr txBox="true"/>
          <p:nvPr/>
        </p:nvSpPr>
        <p:spPr>
          <a:xfrm rot="0">
            <a:off x="2461392" y="2956854"/>
            <a:ext cx="1065127" cy="652868"/>
          </a:xfrm>
          <a:prstGeom prst="rect">
            <a:avLst/>
          </a:prstGeom>
        </p:spPr>
        <p:txBody>
          <a:bodyPr anchor="t" rtlCol="false" tIns="0" lIns="0" bIns="0" rIns="0">
            <a:spAutoFit/>
          </a:bodyPr>
          <a:lstStyle/>
          <a:p>
            <a:pPr algn="ctr">
              <a:lnSpc>
                <a:spcPts val="4783"/>
              </a:lnSpc>
            </a:pPr>
            <a:r>
              <a:rPr lang="en-US" sz="4783">
                <a:solidFill>
                  <a:srgbClr val="FFFFFF"/>
                </a:solidFill>
                <a:latin typeface="Ubuntu Bold"/>
              </a:rPr>
              <a:t>1</a:t>
            </a:r>
          </a:p>
        </p:txBody>
      </p:sp>
      <p:sp>
        <p:nvSpPr>
          <p:cNvPr name="TextBox 22" id="22"/>
          <p:cNvSpPr txBox="true"/>
          <p:nvPr/>
        </p:nvSpPr>
        <p:spPr>
          <a:xfrm rot="0">
            <a:off x="6575725" y="2956854"/>
            <a:ext cx="1065127" cy="652868"/>
          </a:xfrm>
          <a:prstGeom prst="rect">
            <a:avLst/>
          </a:prstGeom>
        </p:spPr>
        <p:txBody>
          <a:bodyPr anchor="t" rtlCol="false" tIns="0" lIns="0" bIns="0" rIns="0">
            <a:spAutoFit/>
          </a:bodyPr>
          <a:lstStyle/>
          <a:p>
            <a:pPr algn="ctr">
              <a:lnSpc>
                <a:spcPts val="4783"/>
              </a:lnSpc>
            </a:pPr>
            <a:r>
              <a:rPr lang="en-US" sz="4783">
                <a:solidFill>
                  <a:srgbClr val="FFFFFF"/>
                </a:solidFill>
                <a:latin typeface="Ubuntu Bold"/>
              </a:rPr>
              <a:t>2</a:t>
            </a:r>
          </a:p>
        </p:txBody>
      </p:sp>
      <p:sp>
        <p:nvSpPr>
          <p:cNvPr name="TextBox 23" id="23"/>
          <p:cNvSpPr txBox="true"/>
          <p:nvPr/>
        </p:nvSpPr>
        <p:spPr>
          <a:xfrm rot="0">
            <a:off x="5768658" y="3910567"/>
            <a:ext cx="2679261" cy="2162175"/>
          </a:xfrm>
          <a:prstGeom prst="rect">
            <a:avLst/>
          </a:prstGeom>
        </p:spPr>
        <p:txBody>
          <a:bodyPr anchor="t" rtlCol="false" tIns="0" lIns="0" bIns="0" rIns="0">
            <a:spAutoFit/>
          </a:bodyPr>
          <a:lstStyle/>
          <a:p>
            <a:pPr algn="ctr">
              <a:lnSpc>
                <a:spcPts val="2879"/>
              </a:lnSpc>
            </a:pPr>
            <a:r>
              <a:rPr lang="en-US" sz="2400">
                <a:solidFill>
                  <a:srgbClr val="FFFFFF"/>
                </a:solidFill>
                <a:latin typeface="Open Sans"/>
              </a:rPr>
              <a:t>The risks of modern slavery in the hotel industry and how to identify them in your business.</a:t>
            </a:r>
          </a:p>
        </p:txBody>
      </p:sp>
      <p:sp>
        <p:nvSpPr>
          <p:cNvPr name="TextBox 24" id="24"/>
          <p:cNvSpPr txBox="true"/>
          <p:nvPr/>
        </p:nvSpPr>
        <p:spPr>
          <a:xfrm rot="0">
            <a:off x="10569963" y="2956854"/>
            <a:ext cx="1065127" cy="652868"/>
          </a:xfrm>
          <a:prstGeom prst="rect">
            <a:avLst/>
          </a:prstGeom>
        </p:spPr>
        <p:txBody>
          <a:bodyPr anchor="t" rtlCol="false" tIns="0" lIns="0" bIns="0" rIns="0">
            <a:spAutoFit/>
          </a:bodyPr>
          <a:lstStyle/>
          <a:p>
            <a:pPr algn="ctr">
              <a:lnSpc>
                <a:spcPts val="4783"/>
              </a:lnSpc>
            </a:pPr>
            <a:r>
              <a:rPr lang="en-US" sz="4783">
                <a:solidFill>
                  <a:srgbClr val="FFFFFF"/>
                </a:solidFill>
                <a:latin typeface="Ubuntu Bold"/>
              </a:rPr>
              <a:t>3</a:t>
            </a:r>
          </a:p>
        </p:txBody>
      </p:sp>
      <p:sp>
        <p:nvSpPr>
          <p:cNvPr name="TextBox 25" id="25"/>
          <p:cNvSpPr txBox="true"/>
          <p:nvPr/>
        </p:nvSpPr>
        <p:spPr>
          <a:xfrm rot="0">
            <a:off x="9647119" y="3910567"/>
            <a:ext cx="2910816" cy="2162175"/>
          </a:xfrm>
          <a:prstGeom prst="rect">
            <a:avLst/>
          </a:prstGeom>
        </p:spPr>
        <p:txBody>
          <a:bodyPr anchor="t" rtlCol="false" tIns="0" lIns="0" bIns="0" rIns="0">
            <a:spAutoFit/>
          </a:bodyPr>
          <a:lstStyle/>
          <a:p>
            <a:pPr algn="ctr">
              <a:lnSpc>
                <a:spcPts val="2879"/>
              </a:lnSpc>
            </a:pPr>
            <a:r>
              <a:rPr lang="en-US" sz="2400">
                <a:solidFill>
                  <a:srgbClr val="FFFFFF"/>
                </a:solidFill>
                <a:latin typeface="Open Sans"/>
              </a:rPr>
              <a:t>Some of the signs of the different types of modern slavery and how to use them to tackle any risk areas.</a:t>
            </a:r>
          </a:p>
        </p:txBody>
      </p:sp>
      <p:sp>
        <p:nvSpPr>
          <p:cNvPr name="TextBox 26" id="26"/>
          <p:cNvSpPr txBox="true"/>
          <p:nvPr/>
        </p:nvSpPr>
        <p:spPr>
          <a:xfrm rot="0">
            <a:off x="14780777" y="2956854"/>
            <a:ext cx="1065127" cy="652868"/>
          </a:xfrm>
          <a:prstGeom prst="rect">
            <a:avLst/>
          </a:prstGeom>
        </p:spPr>
        <p:txBody>
          <a:bodyPr anchor="t" rtlCol="false" tIns="0" lIns="0" bIns="0" rIns="0">
            <a:spAutoFit/>
          </a:bodyPr>
          <a:lstStyle/>
          <a:p>
            <a:pPr algn="ctr">
              <a:lnSpc>
                <a:spcPts val="4783"/>
              </a:lnSpc>
            </a:pPr>
            <a:r>
              <a:rPr lang="en-US" sz="4783">
                <a:solidFill>
                  <a:srgbClr val="FFFFFF"/>
                </a:solidFill>
                <a:latin typeface="Ubuntu Bold"/>
              </a:rPr>
              <a:t>4</a:t>
            </a:r>
          </a:p>
        </p:txBody>
      </p:sp>
      <p:sp>
        <p:nvSpPr>
          <p:cNvPr name="TextBox 27" id="27"/>
          <p:cNvSpPr txBox="true"/>
          <p:nvPr/>
        </p:nvSpPr>
        <p:spPr>
          <a:xfrm rot="0">
            <a:off x="13757134" y="3910567"/>
            <a:ext cx="3112413" cy="3248025"/>
          </a:xfrm>
          <a:prstGeom prst="rect">
            <a:avLst/>
          </a:prstGeom>
        </p:spPr>
        <p:txBody>
          <a:bodyPr anchor="t" rtlCol="false" tIns="0" lIns="0" bIns="0" rIns="0">
            <a:spAutoFit/>
          </a:bodyPr>
          <a:lstStyle/>
          <a:p>
            <a:pPr algn="ctr">
              <a:lnSpc>
                <a:spcPts val="2879"/>
              </a:lnSpc>
            </a:pPr>
            <a:r>
              <a:rPr lang="en-US" sz="2400">
                <a:solidFill>
                  <a:srgbClr val="FFFFFF"/>
                </a:solidFill>
                <a:latin typeface="Open Sans"/>
              </a:rPr>
              <a:t>What you can do to tackle modern slavery and labour exploitation in your role, including the what procedures to follow if you encounter an incident.</a:t>
            </a:r>
          </a:p>
        </p:txBody>
      </p:sp>
    </p:spTree>
  </p:cSld>
  <p:clrMapOvr>
    <a:masterClrMapping/>
  </p:clrMapOvr>
</p:sld>
</file>

<file path=ppt/slides/slide3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0" t="-395" r="0" b="-77382"/>
            </a:stretch>
          </a:blipFill>
        </p:spPr>
      </p:sp>
      <p:sp>
        <p:nvSpPr>
          <p:cNvPr name="TextBox 3" id="3"/>
          <p:cNvSpPr txBox="true"/>
          <p:nvPr/>
        </p:nvSpPr>
        <p:spPr>
          <a:xfrm rot="0">
            <a:off x="1028700" y="1030400"/>
            <a:ext cx="13797017" cy="847725"/>
          </a:xfrm>
          <a:prstGeom prst="rect">
            <a:avLst/>
          </a:prstGeom>
        </p:spPr>
        <p:txBody>
          <a:bodyPr anchor="t" rtlCol="false" tIns="0" lIns="0" bIns="0" rIns="0">
            <a:spAutoFit/>
          </a:bodyPr>
          <a:lstStyle/>
          <a:p>
            <a:pPr algn="l" marL="0" indent="0" lvl="0">
              <a:lnSpc>
                <a:spcPts val="6599"/>
              </a:lnSpc>
              <a:spcBef>
                <a:spcPct val="0"/>
              </a:spcBef>
            </a:pPr>
            <a:r>
              <a:rPr lang="en-US" sz="5499">
                <a:solidFill>
                  <a:srgbClr val="FFFFFF"/>
                </a:solidFill>
                <a:latin typeface="Ubuntu Bold"/>
              </a:rPr>
              <a:t>Why care about </a:t>
            </a:r>
            <a:r>
              <a:rPr lang="en-US" sz="5499">
                <a:solidFill>
                  <a:srgbClr val="F27244"/>
                </a:solidFill>
                <a:latin typeface="Ubuntu Bold"/>
              </a:rPr>
              <a:t>hotel supply chains?</a:t>
            </a:r>
          </a:p>
        </p:txBody>
      </p:sp>
      <p:sp>
        <p:nvSpPr>
          <p:cNvPr name="TextBox 4" id="4"/>
          <p:cNvSpPr txBox="true"/>
          <p:nvPr/>
        </p:nvSpPr>
        <p:spPr>
          <a:xfrm rot="0">
            <a:off x="1028700" y="2100787"/>
            <a:ext cx="14062779" cy="1251585"/>
          </a:xfrm>
          <a:prstGeom prst="rect">
            <a:avLst/>
          </a:prstGeom>
        </p:spPr>
        <p:txBody>
          <a:bodyPr anchor="t" rtlCol="false" tIns="0" lIns="0" bIns="0" rIns="0">
            <a:spAutoFit/>
          </a:bodyPr>
          <a:lstStyle/>
          <a:p>
            <a:pPr algn="l" marL="0" indent="0" lvl="0">
              <a:lnSpc>
                <a:spcPts val="5039"/>
              </a:lnSpc>
            </a:pPr>
            <a:r>
              <a:rPr lang="en-US" sz="3599" strike="noStrike" u="none">
                <a:solidFill>
                  <a:srgbClr val="FFFFFF"/>
                </a:solidFill>
                <a:latin typeface="Open Sans"/>
              </a:rPr>
              <a:t>Hotel supply chains are complex systems that enable the </a:t>
            </a:r>
            <a:r>
              <a:rPr lang="en-US" sz="3599" strike="noStrike" u="none">
                <a:solidFill>
                  <a:srgbClr val="F27244"/>
                </a:solidFill>
                <a:latin typeface="Open Sans"/>
              </a:rPr>
              <a:t>provision of goods and services essential</a:t>
            </a:r>
            <a:r>
              <a:rPr lang="en-US" sz="3599" strike="noStrike" u="none">
                <a:solidFill>
                  <a:srgbClr val="FFFFFF"/>
                </a:solidFill>
                <a:latin typeface="Open Sans"/>
              </a:rPr>
              <a:t> for hotel operations.</a:t>
            </a:r>
          </a:p>
        </p:txBody>
      </p:sp>
      <p:sp>
        <p:nvSpPr>
          <p:cNvPr name="TextBox 5" id="5"/>
          <p:cNvSpPr txBox="true"/>
          <p:nvPr/>
        </p:nvSpPr>
        <p:spPr>
          <a:xfrm rot="0">
            <a:off x="1028700" y="3806608"/>
            <a:ext cx="12701260" cy="1251585"/>
          </a:xfrm>
          <a:prstGeom prst="rect">
            <a:avLst/>
          </a:prstGeom>
        </p:spPr>
        <p:txBody>
          <a:bodyPr anchor="t" rtlCol="false" tIns="0" lIns="0" bIns="0" rIns="0">
            <a:spAutoFit/>
          </a:bodyPr>
          <a:lstStyle/>
          <a:p>
            <a:pPr algn="l" marL="0" indent="0" lvl="0">
              <a:lnSpc>
                <a:spcPts val="5039"/>
              </a:lnSpc>
            </a:pPr>
            <a:r>
              <a:rPr lang="en-US" sz="3599" strike="noStrike" u="none">
                <a:solidFill>
                  <a:srgbClr val="FFFFFF"/>
                </a:solidFill>
                <a:latin typeface="Open Sans"/>
              </a:rPr>
              <a:t>Each supply chain component is </a:t>
            </a:r>
            <a:r>
              <a:rPr lang="en-US" sz="3599" strike="noStrike" u="none">
                <a:solidFill>
                  <a:srgbClr val="F27244"/>
                </a:solidFill>
                <a:latin typeface="Open Sans"/>
              </a:rPr>
              <a:t>crucial to ensure the seamless functioning of the hospitality</a:t>
            </a:r>
            <a:r>
              <a:rPr lang="en-US" sz="3599" strike="noStrike" u="none">
                <a:solidFill>
                  <a:srgbClr val="FFFFFF"/>
                </a:solidFill>
                <a:latin typeface="Open Sans"/>
              </a:rPr>
              <a:t> industry.</a:t>
            </a:r>
          </a:p>
        </p:txBody>
      </p:sp>
      <p:sp>
        <p:nvSpPr>
          <p:cNvPr name="TextBox 6" id="6"/>
          <p:cNvSpPr txBox="true"/>
          <p:nvPr/>
        </p:nvSpPr>
        <p:spPr>
          <a:xfrm rot="0">
            <a:off x="1028700" y="5512429"/>
            <a:ext cx="13425045" cy="1251585"/>
          </a:xfrm>
          <a:prstGeom prst="rect">
            <a:avLst/>
          </a:prstGeom>
        </p:spPr>
        <p:txBody>
          <a:bodyPr anchor="t" rtlCol="false" tIns="0" lIns="0" bIns="0" rIns="0">
            <a:spAutoFit/>
          </a:bodyPr>
          <a:lstStyle/>
          <a:p>
            <a:pPr algn="l" marL="0" indent="0" lvl="0">
              <a:lnSpc>
                <a:spcPts val="5039"/>
              </a:lnSpc>
            </a:pPr>
            <a:r>
              <a:rPr lang="en-US" sz="3599" strike="noStrike" u="none">
                <a:solidFill>
                  <a:srgbClr val="FFFFFF"/>
                </a:solidFill>
                <a:latin typeface="Open Sans"/>
              </a:rPr>
              <a:t>The increased globalised nature of businesses enables products to be sourced from all corners of the world.</a:t>
            </a:r>
          </a:p>
        </p:txBody>
      </p:sp>
      <p:sp>
        <p:nvSpPr>
          <p:cNvPr name="TextBox 7" id="7"/>
          <p:cNvSpPr txBox="true"/>
          <p:nvPr/>
        </p:nvSpPr>
        <p:spPr>
          <a:xfrm rot="0">
            <a:off x="1028700" y="7218250"/>
            <a:ext cx="16230600" cy="1889760"/>
          </a:xfrm>
          <a:prstGeom prst="rect">
            <a:avLst/>
          </a:prstGeom>
        </p:spPr>
        <p:txBody>
          <a:bodyPr anchor="t" rtlCol="false" tIns="0" lIns="0" bIns="0" rIns="0">
            <a:spAutoFit/>
          </a:bodyPr>
          <a:lstStyle/>
          <a:p>
            <a:pPr algn="l" marL="0" indent="0" lvl="0">
              <a:lnSpc>
                <a:spcPts val="5039"/>
              </a:lnSpc>
            </a:pPr>
            <a:r>
              <a:rPr lang="en-US" sz="3599" strike="noStrike" u="none">
                <a:solidFill>
                  <a:srgbClr val="FFFFFF"/>
                </a:solidFill>
                <a:latin typeface="Open Sans"/>
              </a:rPr>
              <a:t>This globalisation, while fostering accessibility, also presents significant risks for modern slavery, as exploitation can often go unnoticed within the layers of subcontracting, making it challenging to detect and eliminate.</a:t>
            </a:r>
          </a:p>
        </p:txBody>
      </p:sp>
    </p:spTree>
  </p:cSld>
  <p:clrMapOvr>
    <a:masterClrMapping/>
  </p:clrMapOvr>
</p:sld>
</file>

<file path=ppt/slides/slide3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0" t="-395" r="0" b="-77382"/>
            </a:stretch>
          </a:blipFill>
        </p:spPr>
      </p:sp>
      <p:sp>
        <p:nvSpPr>
          <p:cNvPr name="TextBox 3" id="3"/>
          <p:cNvSpPr txBox="true"/>
          <p:nvPr/>
        </p:nvSpPr>
        <p:spPr>
          <a:xfrm rot="0">
            <a:off x="1028700" y="1009650"/>
            <a:ext cx="14136727" cy="847725"/>
          </a:xfrm>
          <a:prstGeom prst="rect">
            <a:avLst/>
          </a:prstGeom>
        </p:spPr>
        <p:txBody>
          <a:bodyPr anchor="t" rtlCol="false" tIns="0" lIns="0" bIns="0" rIns="0">
            <a:spAutoFit/>
          </a:bodyPr>
          <a:lstStyle/>
          <a:p>
            <a:pPr algn="l" marL="0" indent="0" lvl="0">
              <a:lnSpc>
                <a:spcPts val="6599"/>
              </a:lnSpc>
              <a:spcBef>
                <a:spcPct val="0"/>
              </a:spcBef>
            </a:pPr>
            <a:r>
              <a:rPr lang="en-US" sz="5499" strike="noStrike" u="none">
                <a:solidFill>
                  <a:srgbClr val="FFFFFF"/>
                </a:solidFill>
                <a:latin typeface="Ubuntu Bold"/>
              </a:rPr>
              <a:t>Risk mapping your product supply chain:</a:t>
            </a:r>
          </a:p>
        </p:txBody>
      </p:sp>
      <p:grpSp>
        <p:nvGrpSpPr>
          <p:cNvPr name="Group 4" id="4"/>
          <p:cNvGrpSpPr/>
          <p:nvPr/>
        </p:nvGrpSpPr>
        <p:grpSpPr>
          <a:xfrm rot="0">
            <a:off x="3148888" y="3460911"/>
            <a:ext cx="4525492" cy="4525492"/>
            <a:chOff x="0" y="0"/>
            <a:chExt cx="812800" cy="812800"/>
          </a:xfrm>
        </p:grpSpPr>
        <p:sp>
          <p:nvSpPr>
            <p:cNvPr name="Freeform 5" id="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7244"/>
            </a:solidFill>
          </p:spPr>
        </p:sp>
        <p:sp>
          <p:nvSpPr>
            <p:cNvPr name="TextBox 6" id="6"/>
            <p:cNvSpPr txBox="true"/>
            <p:nvPr/>
          </p:nvSpPr>
          <p:spPr>
            <a:xfrm>
              <a:off x="76200" y="19050"/>
              <a:ext cx="660400" cy="717550"/>
            </a:xfrm>
            <a:prstGeom prst="rect">
              <a:avLst/>
            </a:prstGeom>
          </p:spPr>
          <p:txBody>
            <a:bodyPr anchor="ctr" rtlCol="false" tIns="50800" lIns="50800" bIns="50800" rIns="50800"/>
            <a:lstStyle/>
            <a:p>
              <a:pPr algn="ctr">
                <a:lnSpc>
                  <a:spcPts val="3359"/>
                </a:lnSpc>
              </a:pPr>
            </a:p>
          </p:txBody>
        </p:sp>
      </p:grpSp>
      <p:sp>
        <p:nvSpPr>
          <p:cNvPr name="TextBox 7" id="7"/>
          <p:cNvSpPr txBox="true"/>
          <p:nvPr/>
        </p:nvSpPr>
        <p:spPr>
          <a:xfrm rot="0">
            <a:off x="8790717" y="3838470"/>
            <a:ext cx="7141355" cy="3804286"/>
          </a:xfrm>
          <a:prstGeom prst="rect">
            <a:avLst/>
          </a:prstGeom>
        </p:spPr>
        <p:txBody>
          <a:bodyPr anchor="t" rtlCol="false" tIns="0" lIns="0" bIns="0" rIns="0">
            <a:spAutoFit/>
          </a:bodyPr>
          <a:lstStyle/>
          <a:p>
            <a:pPr algn="l">
              <a:lnSpc>
                <a:spcPts val="5039"/>
              </a:lnSpc>
            </a:pPr>
            <a:r>
              <a:rPr lang="en-US" sz="3599">
                <a:solidFill>
                  <a:srgbClr val="FFFFFF"/>
                </a:solidFill>
                <a:latin typeface="Open Sans"/>
              </a:rPr>
              <a:t>1. Identifying organisations within the supply chain</a:t>
            </a:r>
          </a:p>
          <a:p>
            <a:pPr algn="l">
              <a:lnSpc>
                <a:spcPts val="5039"/>
              </a:lnSpc>
            </a:pPr>
            <a:r>
              <a:rPr lang="en-US" sz="3599">
                <a:solidFill>
                  <a:srgbClr val="FFFFFF"/>
                </a:solidFill>
                <a:latin typeface="Open Sans"/>
              </a:rPr>
              <a:t>2. Identifying risk</a:t>
            </a:r>
          </a:p>
          <a:p>
            <a:pPr algn="l">
              <a:lnSpc>
                <a:spcPts val="5039"/>
              </a:lnSpc>
            </a:pPr>
            <a:r>
              <a:rPr lang="en-US" sz="3599">
                <a:solidFill>
                  <a:srgbClr val="FFFFFF"/>
                </a:solidFill>
                <a:latin typeface="Open Sans"/>
              </a:rPr>
              <a:t>3. Prioritising engagement</a:t>
            </a:r>
          </a:p>
          <a:p>
            <a:pPr algn="l">
              <a:lnSpc>
                <a:spcPts val="5039"/>
              </a:lnSpc>
            </a:pPr>
            <a:r>
              <a:rPr lang="en-US" sz="3599">
                <a:solidFill>
                  <a:srgbClr val="FFFFFF"/>
                </a:solidFill>
                <a:latin typeface="Open Sans"/>
              </a:rPr>
              <a:t>4. Engaging with your suppliers</a:t>
            </a:r>
          </a:p>
          <a:p>
            <a:pPr algn="l">
              <a:lnSpc>
                <a:spcPts val="5039"/>
              </a:lnSpc>
            </a:pPr>
            <a:r>
              <a:rPr lang="en-US" sz="3599">
                <a:solidFill>
                  <a:srgbClr val="FFFFFF"/>
                </a:solidFill>
                <a:latin typeface="Open Sans"/>
              </a:rPr>
              <a:t>5. Ongoing management</a:t>
            </a:r>
          </a:p>
        </p:txBody>
      </p:sp>
      <p:sp>
        <p:nvSpPr>
          <p:cNvPr name="TextBox 8" id="8"/>
          <p:cNvSpPr txBox="true"/>
          <p:nvPr/>
        </p:nvSpPr>
        <p:spPr>
          <a:xfrm rot="0">
            <a:off x="3951393" y="4815769"/>
            <a:ext cx="2920481" cy="1777677"/>
          </a:xfrm>
          <a:prstGeom prst="rect">
            <a:avLst/>
          </a:prstGeom>
        </p:spPr>
        <p:txBody>
          <a:bodyPr anchor="t" rtlCol="false" tIns="0" lIns="0" bIns="0" rIns="0">
            <a:spAutoFit/>
          </a:bodyPr>
          <a:lstStyle/>
          <a:p>
            <a:pPr algn="ctr" marL="0" indent="0" lvl="0">
              <a:lnSpc>
                <a:spcPts val="6910"/>
              </a:lnSpc>
              <a:spcBef>
                <a:spcPct val="0"/>
              </a:spcBef>
            </a:pPr>
            <a:r>
              <a:rPr lang="en-US" sz="5758">
                <a:solidFill>
                  <a:srgbClr val="FFFFFF"/>
                </a:solidFill>
                <a:latin typeface="Ubuntu Bold"/>
              </a:rPr>
              <a:t>Five stages:</a:t>
            </a:r>
          </a:p>
        </p:txBody>
      </p:sp>
    </p:spTree>
  </p:cSld>
  <p:clrMapOvr>
    <a:masterClrMapping/>
  </p:clrMapOvr>
</p:sld>
</file>

<file path=ppt/slides/slide3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0" t="-395" r="0" b="-77382"/>
            </a:stretch>
          </a:blipFill>
        </p:spPr>
      </p:sp>
      <p:sp>
        <p:nvSpPr>
          <p:cNvPr name="TextBox 3" id="3"/>
          <p:cNvSpPr txBox="true"/>
          <p:nvPr/>
        </p:nvSpPr>
        <p:spPr>
          <a:xfrm rot="0">
            <a:off x="1028700" y="1009650"/>
            <a:ext cx="10413091" cy="2505075"/>
          </a:xfrm>
          <a:prstGeom prst="rect">
            <a:avLst/>
          </a:prstGeom>
        </p:spPr>
        <p:txBody>
          <a:bodyPr anchor="t" rtlCol="false" tIns="0" lIns="0" bIns="0" rIns="0">
            <a:spAutoFit/>
          </a:bodyPr>
          <a:lstStyle/>
          <a:p>
            <a:pPr algn="l" marL="0" indent="0" lvl="0">
              <a:lnSpc>
                <a:spcPts val="6599"/>
              </a:lnSpc>
              <a:spcBef>
                <a:spcPct val="0"/>
              </a:spcBef>
            </a:pPr>
            <a:r>
              <a:rPr lang="en-US" sz="5499" strike="noStrike" u="none">
                <a:solidFill>
                  <a:srgbClr val="F27244"/>
                </a:solidFill>
                <a:latin typeface="Ubuntu Bold"/>
              </a:rPr>
              <a:t>Stage 1: </a:t>
            </a:r>
          </a:p>
          <a:p>
            <a:pPr algn="l" marL="0" indent="0" lvl="0">
              <a:lnSpc>
                <a:spcPts val="6599"/>
              </a:lnSpc>
              <a:spcBef>
                <a:spcPct val="0"/>
              </a:spcBef>
            </a:pPr>
            <a:r>
              <a:rPr lang="en-US" sz="5499" strike="noStrike" u="none">
                <a:solidFill>
                  <a:srgbClr val="FFFFFF"/>
                </a:solidFill>
                <a:latin typeface="Ubuntu Bold"/>
              </a:rPr>
              <a:t>Identifying organisations within your supply chain</a:t>
            </a:r>
          </a:p>
        </p:txBody>
      </p:sp>
      <p:sp>
        <p:nvSpPr>
          <p:cNvPr name="TextBox 4" id="4"/>
          <p:cNvSpPr txBox="true"/>
          <p:nvPr/>
        </p:nvSpPr>
        <p:spPr>
          <a:xfrm rot="0">
            <a:off x="2816804" y="4494723"/>
            <a:ext cx="12654392" cy="3009900"/>
          </a:xfrm>
          <a:prstGeom prst="rect">
            <a:avLst/>
          </a:prstGeom>
        </p:spPr>
        <p:txBody>
          <a:bodyPr anchor="t" rtlCol="false" tIns="0" lIns="0" bIns="0" rIns="0">
            <a:spAutoFit/>
          </a:bodyPr>
          <a:lstStyle/>
          <a:p>
            <a:pPr algn="ctr">
              <a:lnSpc>
                <a:spcPts val="5999"/>
              </a:lnSpc>
            </a:pPr>
            <a:r>
              <a:rPr lang="en-US" sz="4999" strike="noStrike" u="none">
                <a:solidFill>
                  <a:srgbClr val="FFFFFF"/>
                </a:solidFill>
                <a:latin typeface="Open Sans"/>
              </a:rPr>
              <a:t>A </a:t>
            </a:r>
            <a:r>
              <a:rPr lang="en-US" sz="4999" strike="noStrike" u="none">
                <a:solidFill>
                  <a:srgbClr val="F27244"/>
                </a:solidFill>
                <a:latin typeface="Open Sans"/>
              </a:rPr>
              <a:t>database</a:t>
            </a:r>
            <a:r>
              <a:rPr lang="en-US" sz="4999" strike="noStrike" u="none">
                <a:solidFill>
                  <a:srgbClr val="FFFFFF"/>
                </a:solidFill>
                <a:latin typeface="Open Sans"/>
              </a:rPr>
              <a:t> should be</a:t>
            </a:r>
            <a:r>
              <a:rPr lang="en-US" sz="4999" strike="noStrike" u="none">
                <a:solidFill>
                  <a:srgbClr val="F27244"/>
                </a:solidFill>
                <a:latin typeface="Open Sans"/>
              </a:rPr>
              <a:t> kept</a:t>
            </a:r>
            <a:r>
              <a:rPr lang="en-US" sz="4999" strike="noStrike" u="none">
                <a:solidFill>
                  <a:srgbClr val="FFFFFF"/>
                </a:solidFill>
                <a:latin typeface="Open Sans"/>
              </a:rPr>
              <a:t> of all </a:t>
            </a:r>
            <a:r>
              <a:rPr lang="en-US" sz="4999" strike="noStrike" u="none">
                <a:solidFill>
                  <a:srgbClr val="F27244"/>
                </a:solidFill>
                <a:latin typeface="Open Sans"/>
              </a:rPr>
              <a:t>organisations</a:t>
            </a:r>
            <a:r>
              <a:rPr lang="en-US" sz="4999" strike="noStrike" u="none">
                <a:solidFill>
                  <a:srgbClr val="FFFFFF"/>
                </a:solidFill>
                <a:latin typeface="Open Sans"/>
              </a:rPr>
              <a:t> identified within this initial analysis of the supply chain and can be used to </a:t>
            </a:r>
            <a:r>
              <a:rPr lang="en-US" sz="4999" strike="noStrike" u="none">
                <a:solidFill>
                  <a:srgbClr val="F27244"/>
                </a:solidFill>
                <a:latin typeface="Open Sans"/>
              </a:rPr>
              <a:t>track</a:t>
            </a:r>
            <a:r>
              <a:rPr lang="en-US" sz="4999" strike="noStrike" u="none">
                <a:solidFill>
                  <a:srgbClr val="FFFFFF"/>
                </a:solidFill>
                <a:latin typeface="Open Sans"/>
              </a:rPr>
              <a:t> risk and record progress.</a:t>
            </a:r>
          </a:p>
        </p:txBody>
      </p:sp>
    </p:spTree>
  </p:cSld>
  <p:clrMapOvr>
    <a:masterClrMapping/>
  </p:clrMapOvr>
</p:sld>
</file>

<file path=ppt/slides/slide3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0" t="-395" r="0" b="-77382"/>
            </a:stretch>
          </a:blipFill>
        </p:spPr>
      </p:sp>
      <p:sp>
        <p:nvSpPr>
          <p:cNvPr name="TextBox 3" id="3"/>
          <p:cNvSpPr txBox="true"/>
          <p:nvPr/>
        </p:nvSpPr>
        <p:spPr>
          <a:xfrm rot="0">
            <a:off x="1028700" y="1009650"/>
            <a:ext cx="9715580" cy="847725"/>
          </a:xfrm>
          <a:prstGeom prst="rect">
            <a:avLst/>
          </a:prstGeom>
        </p:spPr>
        <p:txBody>
          <a:bodyPr anchor="t" rtlCol="false" tIns="0" lIns="0" bIns="0" rIns="0">
            <a:spAutoFit/>
          </a:bodyPr>
          <a:lstStyle/>
          <a:p>
            <a:pPr algn="l" marL="0" indent="0" lvl="0">
              <a:lnSpc>
                <a:spcPts val="6599"/>
              </a:lnSpc>
              <a:spcBef>
                <a:spcPct val="0"/>
              </a:spcBef>
            </a:pPr>
            <a:r>
              <a:rPr lang="en-US" sz="5499" strike="noStrike" u="none">
                <a:solidFill>
                  <a:srgbClr val="F27244"/>
                </a:solidFill>
                <a:latin typeface="Ubuntu Bold"/>
              </a:rPr>
              <a:t>Stage 2: </a:t>
            </a:r>
            <a:r>
              <a:rPr lang="en-US" sz="5499" strike="noStrike" u="none">
                <a:solidFill>
                  <a:srgbClr val="FFFFFF"/>
                </a:solidFill>
                <a:latin typeface="Ubuntu Bold"/>
              </a:rPr>
              <a:t>Identifying risk</a:t>
            </a:r>
          </a:p>
        </p:txBody>
      </p:sp>
      <p:sp>
        <p:nvSpPr>
          <p:cNvPr name="TextBox 4" id="4"/>
          <p:cNvSpPr txBox="true"/>
          <p:nvPr/>
        </p:nvSpPr>
        <p:spPr>
          <a:xfrm rot="0">
            <a:off x="1028700" y="2167462"/>
            <a:ext cx="4857790" cy="2286000"/>
          </a:xfrm>
          <a:prstGeom prst="rect">
            <a:avLst/>
          </a:prstGeom>
        </p:spPr>
        <p:txBody>
          <a:bodyPr anchor="t" rtlCol="false" tIns="0" lIns="0" bIns="0" rIns="0">
            <a:spAutoFit/>
          </a:bodyPr>
          <a:lstStyle/>
          <a:p>
            <a:pPr algn="l">
              <a:lnSpc>
                <a:spcPts val="3600"/>
              </a:lnSpc>
              <a:spcBef>
                <a:spcPct val="0"/>
              </a:spcBef>
            </a:pPr>
            <a:r>
              <a:rPr lang="en-US" sz="3000" strike="noStrike" u="none">
                <a:solidFill>
                  <a:srgbClr val="F27244"/>
                </a:solidFill>
                <a:latin typeface="Open Sans"/>
              </a:rPr>
              <a:t>1. Context of the product</a:t>
            </a:r>
            <a:r>
              <a:rPr lang="en-US" sz="3000" strike="noStrike" u="none">
                <a:solidFill>
                  <a:srgbClr val="FFFFFF"/>
                </a:solidFill>
                <a:latin typeface="Open Sans"/>
              </a:rPr>
              <a:t> - this is the wider context which increases the risk of exploitation in a country of region</a:t>
            </a:r>
          </a:p>
        </p:txBody>
      </p:sp>
      <p:sp>
        <p:nvSpPr>
          <p:cNvPr name="TextBox 5" id="5"/>
          <p:cNvSpPr txBox="true"/>
          <p:nvPr/>
        </p:nvSpPr>
        <p:spPr>
          <a:xfrm rot="0">
            <a:off x="6715105" y="2167462"/>
            <a:ext cx="4857790" cy="1371600"/>
          </a:xfrm>
          <a:prstGeom prst="rect">
            <a:avLst/>
          </a:prstGeom>
        </p:spPr>
        <p:txBody>
          <a:bodyPr anchor="t" rtlCol="false" tIns="0" lIns="0" bIns="0" rIns="0">
            <a:spAutoFit/>
          </a:bodyPr>
          <a:lstStyle/>
          <a:p>
            <a:pPr algn="l">
              <a:lnSpc>
                <a:spcPts val="3600"/>
              </a:lnSpc>
              <a:spcBef>
                <a:spcPct val="0"/>
              </a:spcBef>
            </a:pPr>
            <a:r>
              <a:rPr lang="en-US" sz="3000">
                <a:solidFill>
                  <a:srgbClr val="F27244"/>
                </a:solidFill>
                <a:latin typeface="Open Sans"/>
              </a:rPr>
              <a:t>2. Vulnerability of specific worker demographic </a:t>
            </a:r>
            <a:r>
              <a:rPr lang="en-US" sz="3000">
                <a:solidFill>
                  <a:srgbClr val="FFFFFF"/>
                </a:solidFill>
                <a:latin typeface="Open Sans"/>
              </a:rPr>
              <a:t>– for example:</a:t>
            </a:r>
            <a:r>
              <a:rPr lang="en-US" sz="3000">
                <a:solidFill>
                  <a:srgbClr val="FFFFFF"/>
                </a:solidFill>
                <a:latin typeface="Open Sans"/>
              </a:rPr>
              <a:t> </a:t>
            </a:r>
          </a:p>
        </p:txBody>
      </p:sp>
      <p:sp>
        <p:nvSpPr>
          <p:cNvPr name="TextBox 6" id="6"/>
          <p:cNvSpPr txBox="true"/>
          <p:nvPr/>
        </p:nvSpPr>
        <p:spPr>
          <a:xfrm rot="0">
            <a:off x="12367614" y="2167462"/>
            <a:ext cx="4857790" cy="2286000"/>
          </a:xfrm>
          <a:prstGeom prst="rect">
            <a:avLst/>
          </a:prstGeom>
        </p:spPr>
        <p:txBody>
          <a:bodyPr anchor="t" rtlCol="false" tIns="0" lIns="0" bIns="0" rIns="0">
            <a:spAutoFit/>
          </a:bodyPr>
          <a:lstStyle/>
          <a:p>
            <a:pPr algn="l">
              <a:lnSpc>
                <a:spcPts val="3600"/>
              </a:lnSpc>
              <a:spcBef>
                <a:spcPct val="0"/>
              </a:spcBef>
            </a:pPr>
            <a:r>
              <a:rPr lang="en-US" sz="3000">
                <a:solidFill>
                  <a:srgbClr val="F27244"/>
                </a:solidFill>
                <a:latin typeface="Open Sans"/>
              </a:rPr>
              <a:t>3. The product itself. S</a:t>
            </a:r>
            <a:r>
              <a:rPr lang="en-US" sz="3000">
                <a:solidFill>
                  <a:srgbClr val="FFFFFF"/>
                </a:solidFill>
                <a:latin typeface="Open Sans"/>
              </a:rPr>
              <a:t>ome commodifies are knowlen to be more or less likely to be produced using forced labour:</a:t>
            </a:r>
          </a:p>
        </p:txBody>
      </p:sp>
      <p:sp>
        <p:nvSpPr>
          <p:cNvPr name="TextBox 7" id="7"/>
          <p:cNvSpPr txBox="true"/>
          <p:nvPr/>
        </p:nvSpPr>
        <p:spPr>
          <a:xfrm rot="0">
            <a:off x="1063759" y="4865361"/>
            <a:ext cx="3902402" cy="3453130"/>
          </a:xfrm>
          <a:prstGeom prst="rect">
            <a:avLst/>
          </a:prstGeom>
        </p:spPr>
        <p:txBody>
          <a:bodyPr anchor="t" rtlCol="false" tIns="0" lIns="0" bIns="0" rIns="0">
            <a:spAutoFit/>
          </a:bodyPr>
          <a:lstStyle/>
          <a:p>
            <a:pPr algn="l" marL="604521" indent="-302261" lvl="1">
              <a:lnSpc>
                <a:spcPts val="3920"/>
              </a:lnSpc>
              <a:buFont typeface="Arial"/>
              <a:buChar char="•"/>
            </a:pPr>
            <a:r>
              <a:rPr lang="en-US" sz="2800" strike="noStrike" u="none">
                <a:solidFill>
                  <a:srgbClr val="FFFFFF"/>
                </a:solidFill>
                <a:latin typeface="Open Sans"/>
              </a:rPr>
              <a:t>Armed conflict </a:t>
            </a:r>
          </a:p>
          <a:p>
            <a:pPr algn="l" marL="604521" indent="-302261" lvl="1">
              <a:lnSpc>
                <a:spcPts val="3920"/>
              </a:lnSpc>
              <a:buFont typeface="Arial"/>
              <a:buChar char="•"/>
            </a:pPr>
            <a:r>
              <a:rPr lang="en-US" sz="2800" strike="noStrike" u="none">
                <a:solidFill>
                  <a:srgbClr val="FFFFFF"/>
                </a:solidFill>
                <a:latin typeface="Open Sans"/>
              </a:rPr>
              <a:t>Weak rule of law</a:t>
            </a:r>
          </a:p>
          <a:p>
            <a:pPr algn="l" marL="604521" indent="-302261" lvl="1">
              <a:lnSpc>
                <a:spcPts val="3920"/>
              </a:lnSpc>
              <a:buFont typeface="Arial"/>
              <a:buChar char="•"/>
            </a:pPr>
            <a:r>
              <a:rPr lang="en-US" sz="2800" strike="noStrike" u="none">
                <a:solidFill>
                  <a:srgbClr val="FFFFFF"/>
                </a:solidFill>
                <a:latin typeface="Open Sans"/>
              </a:rPr>
              <a:t>High incidence of corruption</a:t>
            </a:r>
          </a:p>
          <a:p>
            <a:pPr algn="l" marL="604521" indent="-302261" lvl="1">
              <a:lnSpc>
                <a:spcPts val="3920"/>
              </a:lnSpc>
              <a:buFont typeface="Arial"/>
              <a:buChar char="•"/>
            </a:pPr>
            <a:r>
              <a:rPr lang="en-US" sz="2800" strike="noStrike" u="none">
                <a:solidFill>
                  <a:srgbClr val="FFFFFF"/>
                </a:solidFill>
                <a:latin typeface="Open Sans"/>
              </a:rPr>
              <a:t>Insufficient safeguarding of human rights</a:t>
            </a:r>
          </a:p>
        </p:txBody>
      </p:sp>
      <p:sp>
        <p:nvSpPr>
          <p:cNvPr name="TextBox 8" id="8"/>
          <p:cNvSpPr txBox="true"/>
          <p:nvPr/>
        </p:nvSpPr>
        <p:spPr>
          <a:xfrm rot="0">
            <a:off x="6750164" y="4865361"/>
            <a:ext cx="3902402" cy="2462530"/>
          </a:xfrm>
          <a:prstGeom prst="rect">
            <a:avLst/>
          </a:prstGeom>
        </p:spPr>
        <p:txBody>
          <a:bodyPr anchor="t" rtlCol="false" tIns="0" lIns="0" bIns="0" rIns="0">
            <a:spAutoFit/>
          </a:bodyPr>
          <a:lstStyle/>
          <a:p>
            <a:pPr algn="l" marL="604521" indent="-302261" lvl="1">
              <a:lnSpc>
                <a:spcPts val="3920"/>
              </a:lnSpc>
              <a:buFont typeface="Arial"/>
              <a:buChar char="•"/>
            </a:pPr>
            <a:r>
              <a:rPr lang="en-US" sz="2800">
                <a:solidFill>
                  <a:srgbClr val="FFFFFF"/>
                </a:solidFill>
                <a:latin typeface="Open Sans"/>
              </a:rPr>
              <a:t>Use of migrant labour</a:t>
            </a:r>
          </a:p>
          <a:p>
            <a:pPr algn="l" marL="604521" indent="-302261" lvl="1">
              <a:lnSpc>
                <a:spcPts val="3920"/>
              </a:lnSpc>
              <a:buFont typeface="Arial"/>
              <a:buChar char="•"/>
            </a:pPr>
            <a:r>
              <a:rPr lang="en-US" sz="2800">
                <a:solidFill>
                  <a:srgbClr val="FFFFFF"/>
                </a:solidFill>
                <a:latin typeface="Open Sans"/>
              </a:rPr>
              <a:t>Use of prison labour</a:t>
            </a:r>
          </a:p>
          <a:p>
            <a:pPr algn="l" marL="604521" indent="-302261" lvl="1">
              <a:lnSpc>
                <a:spcPts val="3920"/>
              </a:lnSpc>
              <a:buFont typeface="Arial"/>
              <a:buChar char="•"/>
            </a:pPr>
            <a:r>
              <a:rPr lang="en-US" sz="2800">
                <a:solidFill>
                  <a:srgbClr val="FFFFFF"/>
                </a:solidFill>
                <a:latin typeface="Open Sans"/>
              </a:rPr>
              <a:t>Use of child labour</a:t>
            </a:r>
          </a:p>
        </p:txBody>
      </p:sp>
      <p:sp>
        <p:nvSpPr>
          <p:cNvPr name="TextBox 9" id="9"/>
          <p:cNvSpPr txBox="true"/>
          <p:nvPr/>
        </p:nvSpPr>
        <p:spPr>
          <a:xfrm rot="0">
            <a:off x="12402673" y="4865361"/>
            <a:ext cx="4856627" cy="3948430"/>
          </a:xfrm>
          <a:prstGeom prst="rect">
            <a:avLst/>
          </a:prstGeom>
        </p:spPr>
        <p:txBody>
          <a:bodyPr anchor="t" rtlCol="false" tIns="0" lIns="0" bIns="0" rIns="0">
            <a:spAutoFit/>
          </a:bodyPr>
          <a:lstStyle/>
          <a:p>
            <a:pPr algn="l" marL="604521" indent="-302261" lvl="1">
              <a:lnSpc>
                <a:spcPts val="3920"/>
              </a:lnSpc>
              <a:buFont typeface="Arial"/>
              <a:buChar char="•"/>
            </a:pPr>
            <a:r>
              <a:rPr lang="en-US" sz="2800">
                <a:solidFill>
                  <a:srgbClr val="FFFFFF"/>
                </a:solidFill>
                <a:latin typeface="Open Sans"/>
              </a:rPr>
              <a:t>Food and beverage</a:t>
            </a:r>
            <a:r>
              <a:rPr lang="en-US" sz="2800">
                <a:solidFill>
                  <a:srgbClr val="FFFFFF"/>
                </a:solidFill>
                <a:latin typeface="Open Sans"/>
              </a:rPr>
              <a:t> </a:t>
            </a:r>
          </a:p>
          <a:p>
            <a:pPr algn="l" marL="604521" indent="-302261" lvl="1">
              <a:lnSpc>
                <a:spcPts val="3920"/>
              </a:lnSpc>
              <a:buFont typeface="Arial"/>
              <a:buChar char="•"/>
            </a:pPr>
            <a:r>
              <a:rPr lang="en-US" sz="2800">
                <a:solidFill>
                  <a:srgbClr val="FFFFFF"/>
                </a:solidFill>
                <a:latin typeface="Open Sans"/>
              </a:rPr>
              <a:t>Housekeeping, cleaning and laundry </a:t>
            </a:r>
          </a:p>
          <a:p>
            <a:pPr algn="l" marL="604521" indent="-302261" lvl="1">
              <a:lnSpc>
                <a:spcPts val="3920"/>
              </a:lnSpc>
              <a:buFont typeface="Arial"/>
              <a:buChar char="•"/>
            </a:pPr>
            <a:r>
              <a:rPr lang="en-US" sz="2800">
                <a:solidFill>
                  <a:srgbClr val="FFFFFF"/>
                </a:solidFill>
                <a:latin typeface="Open Sans"/>
              </a:rPr>
              <a:t>Uniform and bedding </a:t>
            </a:r>
          </a:p>
          <a:p>
            <a:pPr algn="l" marL="604521" indent="-302261" lvl="1">
              <a:lnSpc>
                <a:spcPts val="3920"/>
              </a:lnSpc>
              <a:buFont typeface="Arial"/>
              <a:buChar char="•"/>
            </a:pPr>
            <a:r>
              <a:rPr lang="en-US" sz="2800">
                <a:solidFill>
                  <a:srgbClr val="FFFFFF"/>
                </a:solidFill>
                <a:latin typeface="Open Sans"/>
              </a:rPr>
              <a:t>Electronics and technology </a:t>
            </a:r>
          </a:p>
          <a:p>
            <a:pPr algn="l" marL="604521" indent="-302261" lvl="1">
              <a:lnSpc>
                <a:spcPts val="3920"/>
              </a:lnSpc>
              <a:buFont typeface="Arial"/>
              <a:buChar char="•"/>
            </a:pPr>
            <a:r>
              <a:rPr lang="en-US" sz="2800">
                <a:solidFill>
                  <a:srgbClr val="FFFFFF"/>
                </a:solidFill>
                <a:latin typeface="Open Sans"/>
              </a:rPr>
              <a:t>Construction materials</a:t>
            </a:r>
          </a:p>
          <a:p>
            <a:pPr algn="l">
              <a:lnSpc>
                <a:spcPts val="3920"/>
              </a:lnSpc>
            </a:pPr>
          </a:p>
        </p:txBody>
      </p:sp>
      <p:sp>
        <p:nvSpPr>
          <p:cNvPr name="TextBox 10" id="10"/>
          <p:cNvSpPr txBox="true"/>
          <p:nvPr/>
        </p:nvSpPr>
        <p:spPr>
          <a:xfrm rot="0">
            <a:off x="3222397" y="8662987"/>
            <a:ext cx="10957937" cy="1181100"/>
          </a:xfrm>
          <a:prstGeom prst="rect">
            <a:avLst/>
          </a:prstGeom>
        </p:spPr>
        <p:txBody>
          <a:bodyPr anchor="t" rtlCol="false" tIns="0" lIns="0" bIns="0" rIns="0">
            <a:spAutoFit/>
          </a:bodyPr>
          <a:lstStyle/>
          <a:p>
            <a:pPr algn="ctr">
              <a:lnSpc>
                <a:spcPts val="3120"/>
              </a:lnSpc>
              <a:spcBef>
                <a:spcPct val="0"/>
              </a:spcBef>
            </a:pPr>
            <a:r>
              <a:rPr lang="en-US" sz="2600">
                <a:solidFill>
                  <a:srgbClr val="FFFFFF"/>
                </a:solidFill>
                <a:latin typeface="Open Sans Bold"/>
              </a:rPr>
              <a:t>See Supply Chain Risk Areas – Products provides further details on common high-risk products present in supply chains of hotels. You can use this to start thinking about where risks lie.</a:t>
            </a:r>
          </a:p>
        </p:txBody>
      </p:sp>
    </p:spTree>
  </p:cSld>
  <p:clrMapOvr>
    <a:masterClrMapping/>
  </p:clrMapOvr>
</p:sld>
</file>

<file path=ppt/slides/slide3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0" t="-395" r="0" b="-77382"/>
            </a:stretch>
          </a:blipFill>
        </p:spPr>
      </p:sp>
      <p:sp>
        <p:nvSpPr>
          <p:cNvPr name="TextBox 3" id="3"/>
          <p:cNvSpPr txBox="true"/>
          <p:nvPr/>
        </p:nvSpPr>
        <p:spPr>
          <a:xfrm rot="0">
            <a:off x="1028700" y="1009650"/>
            <a:ext cx="14761447" cy="847725"/>
          </a:xfrm>
          <a:prstGeom prst="rect">
            <a:avLst/>
          </a:prstGeom>
        </p:spPr>
        <p:txBody>
          <a:bodyPr anchor="t" rtlCol="false" tIns="0" lIns="0" bIns="0" rIns="0">
            <a:spAutoFit/>
          </a:bodyPr>
          <a:lstStyle/>
          <a:p>
            <a:pPr algn="l" marL="0" indent="0" lvl="0">
              <a:lnSpc>
                <a:spcPts val="6599"/>
              </a:lnSpc>
              <a:spcBef>
                <a:spcPct val="0"/>
              </a:spcBef>
            </a:pPr>
            <a:r>
              <a:rPr lang="en-US" sz="5499" strike="noStrike" u="none">
                <a:solidFill>
                  <a:srgbClr val="F27244"/>
                </a:solidFill>
                <a:latin typeface="Ubuntu Bold"/>
              </a:rPr>
              <a:t>Stage 3:</a:t>
            </a:r>
            <a:r>
              <a:rPr lang="en-US" sz="5499" strike="noStrike" u="none">
                <a:solidFill>
                  <a:srgbClr val="FFFFFF"/>
                </a:solidFill>
                <a:latin typeface="Ubuntu Bold"/>
              </a:rPr>
              <a:t> Prioritising engagement</a:t>
            </a:r>
          </a:p>
        </p:txBody>
      </p:sp>
      <p:sp>
        <p:nvSpPr>
          <p:cNvPr name="TextBox 4" id="4"/>
          <p:cNvSpPr txBox="true"/>
          <p:nvPr/>
        </p:nvSpPr>
        <p:spPr>
          <a:xfrm rot="0">
            <a:off x="1028700" y="2167462"/>
            <a:ext cx="15020226" cy="914400"/>
          </a:xfrm>
          <a:prstGeom prst="rect">
            <a:avLst/>
          </a:prstGeom>
        </p:spPr>
        <p:txBody>
          <a:bodyPr anchor="t" rtlCol="false" tIns="0" lIns="0" bIns="0" rIns="0">
            <a:spAutoFit/>
          </a:bodyPr>
          <a:lstStyle/>
          <a:p>
            <a:pPr algn="l" marL="0" indent="0" lvl="0">
              <a:lnSpc>
                <a:spcPts val="3600"/>
              </a:lnSpc>
              <a:spcBef>
                <a:spcPct val="0"/>
              </a:spcBef>
            </a:pPr>
            <a:r>
              <a:rPr lang="en-US" sz="3000" strike="noStrike" u="none">
                <a:solidFill>
                  <a:srgbClr val="FFFFFF"/>
                </a:solidFill>
                <a:latin typeface="Open Sans"/>
              </a:rPr>
              <a:t>Hotel managers and procurement teams are strongly encouraged to concentrate their efforts on engaging: </a:t>
            </a:r>
          </a:p>
        </p:txBody>
      </p:sp>
      <p:sp>
        <p:nvSpPr>
          <p:cNvPr name="TextBox 5" id="5"/>
          <p:cNvSpPr txBox="true"/>
          <p:nvPr/>
        </p:nvSpPr>
        <p:spPr>
          <a:xfrm rot="0">
            <a:off x="1028700" y="3310462"/>
            <a:ext cx="12154890" cy="2647950"/>
          </a:xfrm>
          <a:prstGeom prst="rect">
            <a:avLst/>
          </a:prstGeom>
        </p:spPr>
        <p:txBody>
          <a:bodyPr anchor="t" rtlCol="false" tIns="0" lIns="0" bIns="0" rIns="0">
            <a:spAutoFit/>
          </a:bodyPr>
          <a:lstStyle/>
          <a:p>
            <a:pPr algn="l" marL="647700" indent="-323850" lvl="1">
              <a:lnSpc>
                <a:spcPts val="4200"/>
              </a:lnSpc>
              <a:buFont typeface="Arial"/>
              <a:buChar char="•"/>
            </a:pPr>
            <a:r>
              <a:rPr lang="en-US" sz="3000" strike="noStrike" u="none">
                <a:solidFill>
                  <a:srgbClr val="FFFFFF"/>
                </a:solidFill>
                <a:latin typeface="Open Sans"/>
              </a:rPr>
              <a:t>Tier-1 (primary) suppliers that </a:t>
            </a:r>
          </a:p>
          <a:p>
            <a:pPr algn="l" marL="647700" indent="-323850" lvl="1">
              <a:lnSpc>
                <a:spcPts val="4200"/>
              </a:lnSpc>
              <a:buFont typeface="Arial"/>
              <a:buChar char="•"/>
            </a:pPr>
            <a:r>
              <a:rPr lang="en-US" sz="3000" strike="noStrike" u="none">
                <a:solidFill>
                  <a:srgbClr val="FFFFFF"/>
                </a:solidFill>
                <a:latin typeface="Open Sans"/>
              </a:rPr>
              <a:t>Fall within high-risk categories (as determined by step two above) and </a:t>
            </a:r>
          </a:p>
          <a:p>
            <a:pPr algn="l" marL="647700" indent="-323850" lvl="1">
              <a:lnSpc>
                <a:spcPts val="4200"/>
              </a:lnSpc>
              <a:buFont typeface="Arial"/>
              <a:buChar char="•"/>
            </a:pPr>
            <a:r>
              <a:rPr lang="en-US" sz="3000" strike="noStrike" u="none">
                <a:solidFill>
                  <a:srgbClr val="FFFFFF"/>
                </a:solidFill>
                <a:latin typeface="Open Sans"/>
              </a:rPr>
              <a:t>Constitutes a substantial portion of the procurement expenditure (spend).</a:t>
            </a:r>
          </a:p>
        </p:txBody>
      </p:sp>
      <p:sp>
        <p:nvSpPr>
          <p:cNvPr name="TextBox 6" id="6"/>
          <p:cNvSpPr txBox="true"/>
          <p:nvPr/>
        </p:nvSpPr>
        <p:spPr>
          <a:xfrm rot="0">
            <a:off x="1028700" y="6795030"/>
            <a:ext cx="16230600" cy="2647950"/>
          </a:xfrm>
          <a:prstGeom prst="rect">
            <a:avLst/>
          </a:prstGeom>
        </p:spPr>
        <p:txBody>
          <a:bodyPr anchor="t" rtlCol="false" tIns="0" lIns="0" bIns="0" rIns="0">
            <a:spAutoFit/>
          </a:bodyPr>
          <a:lstStyle/>
          <a:p>
            <a:pPr algn="l" marL="647700" indent="-323850" lvl="1">
              <a:lnSpc>
                <a:spcPts val="4200"/>
              </a:lnSpc>
              <a:buFont typeface="Arial"/>
              <a:buChar char="•"/>
            </a:pPr>
            <a:r>
              <a:rPr lang="en-US" sz="3000" strike="noStrike" u="none">
                <a:solidFill>
                  <a:srgbClr val="FFFFFF"/>
                </a:solidFill>
                <a:latin typeface="Open Sans"/>
              </a:rPr>
              <a:t>Adopting this prioritisation strategy for suppliers not only enables direct engagement, given their position in the primary tier, but also directs efforts toward high-risk categories, allowing for a more impactful focus on mitigating risks. </a:t>
            </a:r>
          </a:p>
          <a:p>
            <a:pPr algn="l" marL="647700" indent="-323850" lvl="1">
              <a:lnSpc>
                <a:spcPts val="4200"/>
              </a:lnSpc>
              <a:buFont typeface="Arial"/>
              <a:buChar char="•"/>
            </a:pPr>
            <a:r>
              <a:rPr lang="en-US" sz="3000" strike="noStrike" u="none">
                <a:solidFill>
                  <a:srgbClr val="FFFFFF"/>
                </a:solidFill>
                <a:latin typeface="Open Sans"/>
              </a:rPr>
              <a:t>Concentrating on suppliers with significant expenditure or spend relates more to leveraging and influencing their business practices.</a:t>
            </a:r>
          </a:p>
        </p:txBody>
      </p:sp>
      <p:sp>
        <p:nvSpPr>
          <p:cNvPr name="TextBox 7" id="7"/>
          <p:cNvSpPr txBox="true"/>
          <p:nvPr/>
        </p:nvSpPr>
        <p:spPr>
          <a:xfrm rot="0">
            <a:off x="1028700" y="6252105"/>
            <a:ext cx="1653559" cy="485775"/>
          </a:xfrm>
          <a:prstGeom prst="rect">
            <a:avLst/>
          </a:prstGeom>
        </p:spPr>
        <p:txBody>
          <a:bodyPr anchor="t" rtlCol="false" tIns="0" lIns="0" bIns="0" rIns="0">
            <a:spAutoFit/>
          </a:bodyPr>
          <a:lstStyle/>
          <a:p>
            <a:pPr algn="l" marL="0" indent="0" lvl="0">
              <a:lnSpc>
                <a:spcPts val="3600"/>
              </a:lnSpc>
              <a:spcBef>
                <a:spcPct val="0"/>
              </a:spcBef>
            </a:pPr>
            <a:r>
              <a:rPr lang="en-US" sz="3000" strike="noStrike" u="none">
                <a:solidFill>
                  <a:srgbClr val="F27244"/>
                </a:solidFill>
                <a:latin typeface="Ubuntu Bold"/>
              </a:rPr>
              <a:t>Why?</a:t>
            </a:r>
          </a:p>
        </p:txBody>
      </p:sp>
    </p:spTree>
  </p:cSld>
  <p:clrMapOvr>
    <a:masterClrMapping/>
  </p:clrMapOvr>
</p:sld>
</file>

<file path=ppt/slides/slide3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905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0" t="-395" r="0" b="-77382"/>
            </a:stretch>
          </a:blipFill>
        </p:spPr>
      </p:sp>
      <p:sp>
        <p:nvSpPr>
          <p:cNvPr name="TextBox 3" id="3"/>
          <p:cNvSpPr txBox="true"/>
          <p:nvPr/>
        </p:nvSpPr>
        <p:spPr>
          <a:xfrm rot="0">
            <a:off x="1028700" y="1032894"/>
            <a:ext cx="14561177" cy="847725"/>
          </a:xfrm>
          <a:prstGeom prst="rect">
            <a:avLst/>
          </a:prstGeom>
        </p:spPr>
        <p:txBody>
          <a:bodyPr anchor="t" rtlCol="false" tIns="0" lIns="0" bIns="0" rIns="0">
            <a:spAutoFit/>
          </a:bodyPr>
          <a:lstStyle/>
          <a:p>
            <a:pPr algn="l" marL="0" indent="0" lvl="0">
              <a:lnSpc>
                <a:spcPts val="6599"/>
              </a:lnSpc>
              <a:spcBef>
                <a:spcPct val="0"/>
              </a:spcBef>
            </a:pPr>
            <a:r>
              <a:rPr lang="en-US" sz="5499" strike="noStrike" u="none">
                <a:solidFill>
                  <a:srgbClr val="F27244"/>
                </a:solidFill>
                <a:latin typeface="Ubuntu Bold"/>
              </a:rPr>
              <a:t>Stage 4:</a:t>
            </a:r>
            <a:r>
              <a:rPr lang="en-US" sz="5499" strike="noStrike" u="none">
                <a:solidFill>
                  <a:srgbClr val="FFFFFF"/>
                </a:solidFill>
                <a:latin typeface="Ubuntu Bold"/>
              </a:rPr>
              <a:t> Engaging with your suppliers</a:t>
            </a:r>
          </a:p>
        </p:txBody>
      </p:sp>
      <p:sp>
        <p:nvSpPr>
          <p:cNvPr name="TextBox 4" id="4"/>
          <p:cNvSpPr txBox="true"/>
          <p:nvPr/>
        </p:nvSpPr>
        <p:spPr>
          <a:xfrm rot="0">
            <a:off x="1028700" y="2288752"/>
            <a:ext cx="11071654" cy="4442460"/>
          </a:xfrm>
          <a:prstGeom prst="rect">
            <a:avLst/>
          </a:prstGeom>
        </p:spPr>
        <p:txBody>
          <a:bodyPr anchor="t" rtlCol="false" tIns="0" lIns="0" bIns="0" rIns="0">
            <a:spAutoFit/>
          </a:bodyPr>
          <a:lstStyle/>
          <a:p>
            <a:pPr algn="l" marL="777237" indent="-388618" lvl="1">
              <a:lnSpc>
                <a:spcPts val="5039"/>
              </a:lnSpc>
              <a:buFont typeface="Arial"/>
              <a:buChar char="•"/>
            </a:pPr>
            <a:r>
              <a:rPr lang="en-US" sz="3599" strike="noStrike" u="none">
                <a:solidFill>
                  <a:srgbClr val="F27244"/>
                </a:solidFill>
                <a:latin typeface="Open Sans"/>
              </a:rPr>
              <a:t>Open discussion</a:t>
            </a:r>
            <a:r>
              <a:rPr lang="en-US" sz="3599" strike="noStrike" u="none">
                <a:solidFill>
                  <a:srgbClr val="FFFFFF"/>
                </a:solidFill>
                <a:latin typeface="Open Sans"/>
              </a:rPr>
              <a:t> to establish basic requirements and assess the competence of that business in this field.</a:t>
            </a:r>
          </a:p>
          <a:p>
            <a:pPr algn="l" marL="777237" indent="-388618" lvl="1">
              <a:lnSpc>
                <a:spcPts val="5039"/>
              </a:lnSpc>
              <a:buFont typeface="Arial"/>
              <a:buChar char="•"/>
            </a:pPr>
            <a:r>
              <a:rPr lang="en-US" sz="3599" strike="noStrike" u="none">
                <a:solidFill>
                  <a:srgbClr val="F27244"/>
                </a:solidFill>
                <a:latin typeface="Open Sans"/>
              </a:rPr>
              <a:t>Supplier code of conduct</a:t>
            </a:r>
            <a:r>
              <a:rPr lang="en-US" sz="3599" strike="noStrike" u="none">
                <a:solidFill>
                  <a:srgbClr val="FFFFFF"/>
                </a:solidFill>
                <a:latin typeface="Open Sans"/>
              </a:rPr>
              <a:t> to agree a basic standard with suppliers.</a:t>
            </a:r>
          </a:p>
          <a:p>
            <a:pPr algn="l" marL="777237" indent="-388618" lvl="1">
              <a:lnSpc>
                <a:spcPts val="5039"/>
              </a:lnSpc>
              <a:buFont typeface="Arial"/>
              <a:buChar char="•"/>
            </a:pPr>
            <a:r>
              <a:rPr lang="en-US" sz="3599" strike="noStrike" u="none">
                <a:solidFill>
                  <a:srgbClr val="F27244"/>
                </a:solidFill>
                <a:latin typeface="Open Sans"/>
              </a:rPr>
              <a:t>Building the knowledge of your suppliers</a:t>
            </a:r>
            <a:r>
              <a:rPr lang="en-US" sz="3599" strike="noStrike" u="none">
                <a:solidFill>
                  <a:srgbClr val="FFFFFF"/>
                </a:solidFill>
                <a:latin typeface="Open Sans"/>
              </a:rPr>
              <a:t> through access to resources and training.</a:t>
            </a:r>
          </a:p>
        </p:txBody>
      </p:sp>
      <p:sp>
        <p:nvSpPr>
          <p:cNvPr name="Freeform 5" id="5"/>
          <p:cNvSpPr/>
          <p:nvPr/>
        </p:nvSpPr>
        <p:spPr>
          <a:xfrm flipH="false" flipV="false" rot="-67639">
            <a:off x="13806751" y="2562758"/>
            <a:ext cx="3452549" cy="4885792"/>
          </a:xfrm>
          <a:custGeom>
            <a:avLst/>
            <a:gdLst/>
            <a:ahLst/>
            <a:cxnLst/>
            <a:rect r="r" b="b" t="t" l="l"/>
            <a:pathLst>
              <a:path h="4885792" w="3452549">
                <a:moveTo>
                  <a:pt x="0" y="0"/>
                </a:moveTo>
                <a:lnTo>
                  <a:pt x="3452549" y="0"/>
                </a:lnTo>
                <a:lnTo>
                  <a:pt x="3452549" y="4885792"/>
                </a:lnTo>
                <a:lnTo>
                  <a:pt x="0" y="4885792"/>
                </a:lnTo>
                <a:lnTo>
                  <a:pt x="0" y="0"/>
                </a:lnTo>
                <a:close/>
              </a:path>
            </a:pathLst>
          </a:custGeom>
          <a:blipFill>
            <a:blip r:embed="rId4"/>
            <a:stretch>
              <a:fillRect l="0" t="0" r="0" b="0"/>
            </a:stretch>
          </a:blipFill>
        </p:spPr>
      </p:sp>
    </p:spTree>
  </p:cSld>
  <p:clrMapOvr>
    <a:masterClrMapping/>
  </p:clrMapOvr>
</p:sld>
</file>

<file path=ppt/slides/slide3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0" t="-395" r="0" b="-77382"/>
            </a:stretch>
          </a:blipFill>
        </p:spPr>
      </p:sp>
      <p:sp>
        <p:nvSpPr>
          <p:cNvPr name="TextBox 3" id="3"/>
          <p:cNvSpPr txBox="true"/>
          <p:nvPr/>
        </p:nvSpPr>
        <p:spPr>
          <a:xfrm rot="0">
            <a:off x="1028700" y="1009650"/>
            <a:ext cx="14244652" cy="847725"/>
          </a:xfrm>
          <a:prstGeom prst="rect">
            <a:avLst/>
          </a:prstGeom>
        </p:spPr>
        <p:txBody>
          <a:bodyPr anchor="t" rtlCol="false" tIns="0" lIns="0" bIns="0" rIns="0">
            <a:spAutoFit/>
          </a:bodyPr>
          <a:lstStyle/>
          <a:p>
            <a:pPr algn="l" marL="0" indent="0" lvl="0">
              <a:lnSpc>
                <a:spcPts val="6599"/>
              </a:lnSpc>
              <a:spcBef>
                <a:spcPct val="0"/>
              </a:spcBef>
            </a:pPr>
            <a:r>
              <a:rPr lang="en-US" sz="5499" strike="noStrike" u="none">
                <a:solidFill>
                  <a:srgbClr val="F27244"/>
                </a:solidFill>
                <a:latin typeface="Ubuntu Bold"/>
              </a:rPr>
              <a:t>Stage 5:</a:t>
            </a:r>
            <a:r>
              <a:rPr lang="en-US" sz="5499" strike="noStrike" u="none">
                <a:solidFill>
                  <a:srgbClr val="FFFFFF"/>
                </a:solidFill>
                <a:latin typeface="Ubuntu Bold"/>
              </a:rPr>
              <a:t> Ongoing management</a:t>
            </a:r>
          </a:p>
        </p:txBody>
      </p:sp>
      <p:sp>
        <p:nvSpPr>
          <p:cNvPr name="TextBox 4" id="4"/>
          <p:cNvSpPr txBox="true"/>
          <p:nvPr/>
        </p:nvSpPr>
        <p:spPr>
          <a:xfrm rot="0">
            <a:off x="1028700" y="2582695"/>
            <a:ext cx="13095194" cy="542925"/>
          </a:xfrm>
          <a:prstGeom prst="rect">
            <a:avLst/>
          </a:prstGeom>
        </p:spPr>
        <p:txBody>
          <a:bodyPr anchor="t" rtlCol="false" tIns="0" lIns="0" bIns="0" rIns="0">
            <a:spAutoFit/>
          </a:bodyPr>
          <a:lstStyle/>
          <a:p>
            <a:pPr algn="l" marL="0" indent="0" lvl="0">
              <a:lnSpc>
                <a:spcPts val="4320"/>
              </a:lnSpc>
              <a:spcBef>
                <a:spcPct val="0"/>
              </a:spcBef>
            </a:pPr>
            <a:r>
              <a:rPr lang="en-US" sz="3600" strike="noStrike" u="none">
                <a:solidFill>
                  <a:srgbClr val="F27244"/>
                </a:solidFill>
                <a:latin typeface="Open Sans"/>
              </a:rPr>
              <a:t>Options for continuing the management process include: </a:t>
            </a:r>
          </a:p>
        </p:txBody>
      </p:sp>
      <p:sp>
        <p:nvSpPr>
          <p:cNvPr name="TextBox 5" id="5"/>
          <p:cNvSpPr txBox="true"/>
          <p:nvPr/>
        </p:nvSpPr>
        <p:spPr>
          <a:xfrm rot="0">
            <a:off x="1028700" y="3493666"/>
            <a:ext cx="8370018" cy="1889760"/>
          </a:xfrm>
          <a:prstGeom prst="rect">
            <a:avLst/>
          </a:prstGeom>
        </p:spPr>
        <p:txBody>
          <a:bodyPr anchor="t" rtlCol="false" tIns="0" lIns="0" bIns="0" rIns="0">
            <a:spAutoFit/>
          </a:bodyPr>
          <a:lstStyle/>
          <a:p>
            <a:pPr algn="l" marL="777237" indent="-388618" lvl="1">
              <a:lnSpc>
                <a:spcPts val="5039"/>
              </a:lnSpc>
              <a:buFont typeface="Arial"/>
              <a:buChar char="•"/>
            </a:pPr>
            <a:r>
              <a:rPr lang="en-US" sz="3599" strike="noStrike" u="none">
                <a:solidFill>
                  <a:srgbClr val="FFFFFF"/>
                </a:solidFill>
                <a:latin typeface="Open Sans"/>
              </a:rPr>
              <a:t>Formal review meetings </a:t>
            </a:r>
          </a:p>
          <a:p>
            <a:pPr algn="l" marL="777237" indent="-388618" lvl="1">
              <a:lnSpc>
                <a:spcPts val="5039"/>
              </a:lnSpc>
              <a:buFont typeface="Arial"/>
              <a:buChar char="•"/>
            </a:pPr>
            <a:r>
              <a:rPr lang="en-US" sz="3599" strike="noStrike" u="none">
                <a:solidFill>
                  <a:srgbClr val="FFFFFF"/>
                </a:solidFill>
                <a:latin typeface="Open Sans"/>
              </a:rPr>
              <a:t>Regular compliance tracking</a:t>
            </a:r>
          </a:p>
          <a:p>
            <a:pPr algn="l" marL="777237" indent="-388618" lvl="1">
              <a:lnSpc>
                <a:spcPts val="5039"/>
              </a:lnSpc>
              <a:buFont typeface="Arial"/>
              <a:buChar char="•"/>
            </a:pPr>
            <a:r>
              <a:rPr lang="en-US" sz="3599" strike="noStrike" u="none">
                <a:solidFill>
                  <a:srgbClr val="FFFFFF"/>
                </a:solidFill>
                <a:latin typeface="Open Sans"/>
              </a:rPr>
              <a:t>Spot-checks</a:t>
            </a:r>
          </a:p>
        </p:txBody>
      </p:sp>
    </p:spTree>
  </p:cSld>
  <p:clrMapOvr>
    <a:masterClrMapping/>
  </p:clrMapOvr>
</p:sld>
</file>

<file path=ppt/slides/slide37.xml><?xml version="1.0" encoding="utf-8"?>
<p:sld xmlns:p="http://schemas.openxmlformats.org/presentationml/2006/main" xmlns:a="http://schemas.openxmlformats.org/drawingml/2006/main" xmlns:r="http://schemas.openxmlformats.org/officeDocument/2006/relationships">
  <p:cSld>
    <p:bg>
      <p:bgPr>
        <a:solidFill>
          <a:srgbClr val="F27244"/>
        </a:solidFill>
      </p:bgPr>
    </p:bg>
    <p:spTree>
      <p:nvGrpSpPr>
        <p:cNvPr id="1" name=""/>
        <p:cNvGrpSpPr/>
        <p:nvPr/>
      </p:nvGrpSpPr>
      <p:grpSpPr>
        <a:xfrm>
          <a:off x="0" y="0"/>
          <a:ext cx="0" cy="0"/>
          <a:chOff x="0" y="0"/>
          <a:chExt cx="0" cy="0"/>
        </a:xfrm>
      </p:grpSpPr>
      <p:sp>
        <p:nvSpPr>
          <p:cNvPr name="Freeform 2" id="2"/>
          <p:cNvSpPr/>
          <p:nvPr/>
        </p:nvSpPr>
        <p:spPr>
          <a:xfrm flipH="false" flipV="false" rot="0">
            <a:off x="-443610" y="-164627"/>
            <a:ext cx="19175221" cy="10616255"/>
          </a:xfrm>
          <a:custGeom>
            <a:avLst/>
            <a:gdLst/>
            <a:ahLst/>
            <a:cxnLst/>
            <a:rect r="r" b="b" t="t" l="l"/>
            <a:pathLst>
              <a:path h="10616255" w="19175221">
                <a:moveTo>
                  <a:pt x="0" y="0"/>
                </a:moveTo>
                <a:lnTo>
                  <a:pt x="19175220" y="0"/>
                </a:lnTo>
                <a:lnTo>
                  <a:pt x="19175220" y="10616254"/>
                </a:lnTo>
                <a:lnTo>
                  <a:pt x="0" y="10616254"/>
                </a:lnTo>
                <a:lnTo>
                  <a:pt x="0" y="0"/>
                </a:lnTo>
                <a:close/>
              </a:path>
            </a:pathLst>
          </a:custGeom>
          <a:blipFill>
            <a:blip r:embed="rId2">
              <a:alphaModFix amt="13000"/>
            </a:blip>
            <a:stretch>
              <a:fillRect l="-3471" t="-3691" r="-12071" b="-13590"/>
            </a:stretch>
          </a:blipFill>
        </p:spPr>
      </p:sp>
      <p:sp>
        <p:nvSpPr>
          <p:cNvPr name="TextBox 3" id="3"/>
          <p:cNvSpPr txBox="true"/>
          <p:nvPr/>
        </p:nvSpPr>
        <p:spPr>
          <a:xfrm rot="0">
            <a:off x="1028700" y="3524312"/>
            <a:ext cx="14642773" cy="3219450"/>
          </a:xfrm>
          <a:prstGeom prst="rect">
            <a:avLst/>
          </a:prstGeom>
        </p:spPr>
        <p:txBody>
          <a:bodyPr anchor="t" rtlCol="false" tIns="0" lIns="0" bIns="0" rIns="0">
            <a:spAutoFit/>
          </a:bodyPr>
          <a:lstStyle/>
          <a:p>
            <a:pPr algn="l">
              <a:lnSpc>
                <a:spcPts val="12595"/>
              </a:lnSpc>
            </a:pPr>
            <a:r>
              <a:rPr lang="en-US" sz="10496">
                <a:solidFill>
                  <a:srgbClr val="FFFFFF"/>
                </a:solidFill>
                <a:latin typeface="Ubuntu Bold"/>
              </a:rPr>
              <a:t>Risk Mapping - </a:t>
            </a:r>
          </a:p>
          <a:p>
            <a:pPr algn="l">
              <a:lnSpc>
                <a:spcPts val="12595"/>
              </a:lnSpc>
            </a:pPr>
            <a:r>
              <a:rPr lang="en-US" sz="10496">
                <a:solidFill>
                  <a:srgbClr val="FFFFFF"/>
                </a:solidFill>
                <a:latin typeface="Ubuntu Bold"/>
              </a:rPr>
              <a:t>Labour Supply Chain</a:t>
            </a:r>
          </a:p>
        </p:txBody>
      </p:sp>
    </p:spTree>
  </p:cSld>
  <p:clrMapOvr>
    <a:masterClrMapping/>
  </p:clrMapOvr>
</p:sld>
</file>

<file path=ppt/slides/slide3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0" t="-395" r="0" b="-77382"/>
            </a:stretch>
          </a:blipFill>
        </p:spPr>
      </p:sp>
      <p:sp>
        <p:nvSpPr>
          <p:cNvPr name="TextBox 3" id="3"/>
          <p:cNvSpPr txBox="true"/>
          <p:nvPr/>
        </p:nvSpPr>
        <p:spPr>
          <a:xfrm rot="0">
            <a:off x="1028700" y="1009650"/>
            <a:ext cx="11409145" cy="847725"/>
          </a:xfrm>
          <a:prstGeom prst="rect">
            <a:avLst/>
          </a:prstGeom>
        </p:spPr>
        <p:txBody>
          <a:bodyPr anchor="t" rtlCol="false" tIns="0" lIns="0" bIns="0" rIns="0">
            <a:spAutoFit/>
          </a:bodyPr>
          <a:lstStyle/>
          <a:p>
            <a:pPr algn="l" marL="0" indent="0" lvl="0">
              <a:lnSpc>
                <a:spcPts val="6599"/>
              </a:lnSpc>
              <a:spcBef>
                <a:spcPct val="0"/>
              </a:spcBef>
            </a:pPr>
            <a:r>
              <a:rPr lang="en-US" sz="5499" strike="noStrike" u="none">
                <a:solidFill>
                  <a:srgbClr val="FFFFFF"/>
                </a:solidFill>
                <a:latin typeface="Ubuntu Bold"/>
              </a:rPr>
              <a:t>Labour </a:t>
            </a:r>
            <a:r>
              <a:rPr lang="en-US" sz="5499" strike="noStrike" u="none">
                <a:solidFill>
                  <a:srgbClr val="F27244"/>
                </a:solidFill>
                <a:latin typeface="Ubuntu Bold"/>
              </a:rPr>
              <a:t>exploitation risks</a:t>
            </a:r>
          </a:p>
        </p:txBody>
      </p:sp>
      <p:sp>
        <p:nvSpPr>
          <p:cNvPr name="TextBox 4" id="4"/>
          <p:cNvSpPr txBox="true"/>
          <p:nvPr/>
        </p:nvSpPr>
        <p:spPr>
          <a:xfrm rot="0">
            <a:off x="1028700" y="2100787"/>
            <a:ext cx="16230600" cy="1889760"/>
          </a:xfrm>
          <a:prstGeom prst="rect">
            <a:avLst/>
          </a:prstGeom>
        </p:spPr>
        <p:txBody>
          <a:bodyPr anchor="t" rtlCol="false" tIns="0" lIns="0" bIns="0" rIns="0">
            <a:spAutoFit/>
          </a:bodyPr>
          <a:lstStyle/>
          <a:p>
            <a:pPr algn="l" marL="0" indent="0" lvl="0">
              <a:lnSpc>
                <a:spcPts val="5039"/>
              </a:lnSpc>
            </a:pPr>
            <a:r>
              <a:rPr lang="en-US" sz="3599" strike="noStrike" u="none">
                <a:solidFill>
                  <a:srgbClr val="FFFFFF"/>
                </a:solidFill>
                <a:latin typeface="Open Sans"/>
              </a:rPr>
              <a:t>Incidence of labour exploitation can occur in hotels due to the </a:t>
            </a:r>
            <a:r>
              <a:rPr lang="en-US" sz="3599" strike="noStrike" u="none">
                <a:solidFill>
                  <a:srgbClr val="F27244"/>
                </a:solidFill>
                <a:latin typeface="Open Sans"/>
              </a:rPr>
              <a:t>fragmented</a:t>
            </a:r>
            <a:r>
              <a:rPr lang="en-US" sz="3599" strike="noStrike" u="none">
                <a:solidFill>
                  <a:srgbClr val="FFFFFF"/>
                </a:solidFill>
                <a:latin typeface="Open Sans"/>
              </a:rPr>
              <a:t> employment structure, relying on labour providers for </a:t>
            </a:r>
            <a:r>
              <a:rPr lang="en-US" sz="3599" strike="noStrike" u="none">
                <a:solidFill>
                  <a:srgbClr val="F27244"/>
                </a:solidFill>
                <a:latin typeface="Open Sans"/>
              </a:rPr>
              <a:t>casual or outsourced</a:t>
            </a:r>
            <a:r>
              <a:rPr lang="en-US" sz="3599" strike="noStrike" u="none">
                <a:solidFill>
                  <a:srgbClr val="FFFFFF"/>
                </a:solidFill>
                <a:latin typeface="Open Sans"/>
              </a:rPr>
              <a:t> workers for such various services. </a:t>
            </a:r>
          </a:p>
        </p:txBody>
      </p:sp>
      <p:sp>
        <p:nvSpPr>
          <p:cNvPr name="TextBox 5" id="5"/>
          <p:cNvSpPr txBox="true"/>
          <p:nvPr/>
        </p:nvSpPr>
        <p:spPr>
          <a:xfrm rot="0">
            <a:off x="1028700" y="4383733"/>
            <a:ext cx="16230600" cy="1889760"/>
          </a:xfrm>
          <a:prstGeom prst="rect">
            <a:avLst/>
          </a:prstGeom>
        </p:spPr>
        <p:txBody>
          <a:bodyPr anchor="t" rtlCol="false" tIns="0" lIns="0" bIns="0" rIns="0">
            <a:spAutoFit/>
          </a:bodyPr>
          <a:lstStyle/>
          <a:p>
            <a:pPr algn="l" marL="0" indent="0" lvl="0">
              <a:lnSpc>
                <a:spcPts val="5039"/>
              </a:lnSpc>
            </a:pPr>
            <a:r>
              <a:rPr lang="en-US" sz="3599" strike="noStrike" u="none">
                <a:solidFill>
                  <a:srgbClr val="FFFFFF"/>
                </a:solidFill>
                <a:latin typeface="Open Sans"/>
              </a:rPr>
              <a:t>The industry </a:t>
            </a:r>
            <a:r>
              <a:rPr lang="en-US" sz="3599" strike="noStrike" u="none">
                <a:solidFill>
                  <a:srgbClr val="F27244"/>
                </a:solidFill>
                <a:latin typeface="Open Sans"/>
              </a:rPr>
              <a:t>relies</a:t>
            </a:r>
            <a:r>
              <a:rPr lang="en-US" sz="3599" strike="noStrike" u="none">
                <a:solidFill>
                  <a:srgbClr val="FFFFFF"/>
                </a:solidFill>
                <a:latin typeface="Open Sans"/>
              </a:rPr>
              <a:t> heavily on </a:t>
            </a:r>
            <a:r>
              <a:rPr lang="en-US" sz="3599" strike="noStrike" u="none">
                <a:solidFill>
                  <a:srgbClr val="F27244"/>
                </a:solidFill>
                <a:latin typeface="Open Sans"/>
              </a:rPr>
              <a:t>migrant and outsourced workers</a:t>
            </a:r>
            <a:r>
              <a:rPr lang="en-US" sz="3599" strike="noStrike" u="none">
                <a:solidFill>
                  <a:srgbClr val="FFFFFF"/>
                </a:solidFill>
                <a:latin typeface="Open Sans"/>
              </a:rPr>
              <a:t>, exposing these groups to heightened exploitation risks, especially in temporary or seasonal labour roles.</a:t>
            </a:r>
          </a:p>
        </p:txBody>
      </p:sp>
      <p:sp>
        <p:nvSpPr>
          <p:cNvPr name="TextBox 6" id="6"/>
          <p:cNvSpPr txBox="true"/>
          <p:nvPr/>
        </p:nvSpPr>
        <p:spPr>
          <a:xfrm rot="0">
            <a:off x="1028700" y="6664019"/>
            <a:ext cx="16230600" cy="1889760"/>
          </a:xfrm>
          <a:prstGeom prst="rect">
            <a:avLst/>
          </a:prstGeom>
        </p:spPr>
        <p:txBody>
          <a:bodyPr anchor="t" rtlCol="false" tIns="0" lIns="0" bIns="0" rIns="0">
            <a:spAutoFit/>
          </a:bodyPr>
          <a:lstStyle/>
          <a:p>
            <a:pPr algn="l" marL="0" indent="0" lvl="0">
              <a:lnSpc>
                <a:spcPts val="5039"/>
              </a:lnSpc>
            </a:pPr>
            <a:r>
              <a:rPr lang="en-US" sz="3599">
                <a:solidFill>
                  <a:srgbClr val="FFFFFF"/>
                </a:solidFill>
                <a:latin typeface="Open Sans"/>
              </a:rPr>
              <a:t>If we are </a:t>
            </a:r>
            <a:r>
              <a:rPr lang="en-US" sz="3599" strike="noStrike" u="none">
                <a:solidFill>
                  <a:srgbClr val="FFFFFF"/>
                </a:solidFill>
                <a:latin typeface="Open Sans"/>
              </a:rPr>
              <a:t>desperate to fill positions, we may become </a:t>
            </a:r>
            <a:r>
              <a:rPr lang="en-US" sz="3599" strike="noStrike" u="none">
                <a:solidFill>
                  <a:srgbClr val="F27244"/>
                </a:solidFill>
                <a:latin typeface="Open Sans"/>
              </a:rPr>
              <a:t>unwitting hosts of exploitation</a:t>
            </a:r>
            <a:r>
              <a:rPr lang="en-US" sz="3599" strike="noStrike" u="none">
                <a:solidFill>
                  <a:srgbClr val="FFFFFF"/>
                </a:solidFill>
                <a:latin typeface="Open Sans"/>
              </a:rPr>
              <a:t> either directly or indirectly, through subcontracted elements of their business to organisations who engage in </a:t>
            </a:r>
            <a:r>
              <a:rPr lang="en-US" sz="3599" strike="noStrike" u="none">
                <a:solidFill>
                  <a:srgbClr val="F27244"/>
                </a:solidFill>
                <a:latin typeface="Open Sans"/>
              </a:rPr>
              <a:t>illegal labour practices</a:t>
            </a:r>
            <a:r>
              <a:rPr lang="en-US" sz="3599" strike="noStrike" u="none">
                <a:solidFill>
                  <a:srgbClr val="FFFFFF"/>
                </a:solidFill>
                <a:latin typeface="Open Sans"/>
              </a:rPr>
              <a:t>.</a:t>
            </a:r>
          </a:p>
        </p:txBody>
      </p:sp>
    </p:spTree>
  </p:cSld>
  <p:clrMapOvr>
    <a:masterClrMapping/>
  </p:clrMapOvr>
</p:sld>
</file>

<file path=ppt/slides/slide3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0" t="-395" r="0" b="-77382"/>
            </a:stretch>
          </a:blipFill>
        </p:spPr>
      </p:sp>
      <p:sp>
        <p:nvSpPr>
          <p:cNvPr name="TextBox 3" id="3"/>
          <p:cNvSpPr txBox="true"/>
          <p:nvPr/>
        </p:nvSpPr>
        <p:spPr>
          <a:xfrm rot="0">
            <a:off x="1028700" y="1009650"/>
            <a:ext cx="11956992" cy="1676400"/>
          </a:xfrm>
          <a:prstGeom prst="rect">
            <a:avLst/>
          </a:prstGeom>
        </p:spPr>
        <p:txBody>
          <a:bodyPr anchor="t" rtlCol="false" tIns="0" lIns="0" bIns="0" rIns="0">
            <a:spAutoFit/>
          </a:bodyPr>
          <a:lstStyle/>
          <a:p>
            <a:pPr algn="l" marL="0" indent="0" lvl="0">
              <a:lnSpc>
                <a:spcPts val="6599"/>
              </a:lnSpc>
              <a:spcBef>
                <a:spcPct val="0"/>
              </a:spcBef>
            </a:pPr>
            <a:r>
              <a:rPr lang="en-US" sz="5499" strike="noStrike" u="none">
                <a:solidFill>
                  <a:srgbClr val="FFFFFF"/>
                </a:solidFill>
                <a:latin typeface="Ubuntu Bold"/>
              </a:rPr>
              <a:t>What labour risks exist? - </a:t>
            </a:r>
            <a:r>
              <a:rPr lang="en-US" sz="5499" strike="noStrike" u="none">
                <a:solidFill>
                  <a:srgbClr val="F27244"/>
                </a:solidFill>
                <a:latin typeface="Ubuntu Bold"/>
              </a:rPr>
              <a:t>Outsourced labour agencies</a:t>
            </a:r>
          </a:p>
        </p:txBody>
      </p:sp>
      <p:sp>
        <p:nvSpPr>
          <p:cNvPr name="TextBox 4" id="4"/>
          <p:cNvSpPr txBox="true"/>
          <p:nvPr/>
        </p:nvSpPr>
        <p:spPr>
          <a:xfrm rot="0">
            <a:off x="1028700" y="3122478"/>
            <a:ext cx="14764410" cy="5848350"/>
          </a:xfrm>
          <a:prstGeom prst="rect">
            <a:avLst/>
          </a:prstGeom>
        </p:spPr>
        <p:txBody>
          <a:bodyPr anchor="t" rtlCol="false" tIns="0" lIns="0" bIns="0" rIns="0">
            <a:spAutoFit/>
          </a:bodyPr>
          <a:lstStyle/>
          <a:p>
            <a:pPr algn="l" marL="647700" indent="-323850" lvl="1">
              <a:lnSpc>
                <a:spcPts val="4200"/>
              </a:lnSpc>
              <a:buFont typeface="Arial"/>
              <a:buChar char="•"/>
            </a:pPr>
            <a:r>
              <a:rPr lang="en-US" sz="3000" strike="noStrike" u="none">
                <a:solidFill>
                  <a:srgbClr val="FFFFFF"/>
                </a:solidFill>
                <a:latin typeface="Open Sans"/>
              </a:rPr>
              <a:t>Limited visibility over recruitment and management of large cohort of staff </a:t>
            </a:r>
          </a:p>
          <a:p>
            <a:pPr algn="l" marL="647700" indent="-323850" lvl="1">
              <a:lnSpc>
                <a:spcPts val="4200"/>
              </a:lnSpc>
              <a:buFont typeface="Arial"/>
              <a:buChar char="•"/>
            </a:pPr>
            <a:r>
              <a:rPr lang="en-US" sz="3000" strike="noStrike" u="none">
                <a:solidFill>
                  <a:srgbClr val="FFFFFF"/>
                </a:solidFill>
                <a:latin typeface="Open Sans"/>
              </a:rPr>
              <a:t>Undisclosed salaries </a:t>
            </a:r>
          </a:p>
          <a:p>
            <a:pPr algn="l" marL="647700" indent="-323850" lvl="1">
              <a:lnSpc>
                <a:spcPts val="4200"/>
              </a:lnSpc>
              <a:buFont typeface="Arial"/>
              <a:buChar char="•"/>
            </a:pPr>
            <a:r>
              <a:rPr lang="en-US" sz="3000" strike="noStrike" u="none">
                <a:solidFill>
                  <a:srgbClr val="FFFFFF"/>
                </a:solidFill>
                <a:latin typeface="Open Sans"/>
              </a:rPr>
              <a:t>Potential recruitment fees imposed by outsourced partner organisations </a:t>
            </a:r>
          </a:p>
          <a:p>
            <a:pPr algn="l" marL="647700" indent="-323850" lvl="1">
              <a:lnSpc>
                <a:spcPts val="4200"/>
              </a:lnSpc>
              <a:buFont typeface="Arial"/>
              <a:buChar char="•"/>
            </a:pPr>
            <a:r>
              <a:rPr lang="en-US" sz="3000" strike="noStrike" u="none">
                <a:solidFill>
                  <a:srgbClr val="FFFFFF"/>
                </a:solidFill>
                <a:latin typeface="Open Sans"/>
              </a:rPr>
              <a:t>Contract deception </a:t>
            </a:r>
          </a:p>
          <a:p>
            <a:pPr algn="l" marL="647700" indent="-323850" lvl="1">
              <a:lnSpc>
                <a:spcPts val="4200"/>
              </a:lnSpc>
              <a:buFont typeface="Arial"/>
              <a:buChar char="•"/>
            </a:pPr>
            <a:r>
              <a:rPr lang="en-US" sz="3000" strike="noStrike" u="none">
                <a:solidFill>
                  <a:srgbClr val="FFFFFF"/>
                </a:solidFill>
                <a:latin typeface="Open Sans"/>
              </a:rPr>
              <a:t>Salary deductions </a:t>
            </a:r>
          </a:p>
          <a:p>
            <a:pPr algn="l" marL="647700" indent="-323850" lvl="1">
              <a:lnSpc>
                <a:spcPts val="4200"/>
              </a:lnSpc>
              <a:buFont typeface="Arial"/>
              <a:buChar char="•"/>
            </a:pPr>
            <a:r>
              <a:rPr lang="en-US" sz="3000" strike="noStrike" u="none">
                <a:solidFill>
                  <a:srgbClr val="FFFFFF"/>
                </a:solidFill>
                <a:latin typeface="Open Sans"/>
              </a:rPr>
              <a:t>Lack of training and support: </a:t>
            </a:r>
          </a:p>
          <a:p>
            <a:pPr algn="l" marL="647700" indent="-323850" lvl="1">
              <a:lnSpc>
                <a:spcPts val="4200"/>
              </a:lnSpc>
              <a:buFont typeface="Arial"/>
              <a:buChar char="•"/>
            </a:pPr>
            <a:r>
              <a:rPr lang="en-US" sz="3000" strike="noStrike" u="none">
                <a:solidFill>
                  <a:srgbClr val="FFFFFF"/>
                </a:solidFill>
                <a:latin typeface="Open Sans"/>
              </a:rPr>
              <a:t>Retention of identification documents </a:t>
            </a:r>
          </a:p>
          <a:p>
            <a:pPr algn="l" marL="647700" indent="-323850" lvl="1">
              <a:lnSpc>
                <a:spcPts val="4200"/>
              </a:lnSpc>
              <a:buFont typeface="Arial"/>
              <a:buChar char="•"/>
            </a:pPr>
            <a:r>
              <a:rPr lang="en-US" sz="3000" strike="noStrike" u="none">
                <a:solidFill>
                  <a:srgbClr val="FFFFFF"/>
                </a:solidFill>
                <a:latin typeface="Open Sans"/>
              </a:rPr>
              <a:t>Worker-living arrangement </a:t>
            </a:r>
          </a:p>
          <a:p>
            <a:pPr algn="l" marL="647700" indent="-323850" lvl="1">
              <a:lnSpc>
                <a:spcPts val="4200"/>
              </a:lnSpc>
              <a:buFont typeface="Arial"/>
              <a:buChar char="•"/>
            </a:pPr>
            <a:r>
              <a:rPr lang="en-US" sz="3000" strike="noStrike" u="none">
                <a:solidFill>
                  <a:srgbClr val="FFFFFF"/>
                </a:solidFill>
                <a:latin typeface="Open Sans"/>
              </a:rPr>
              <a:t>Ineffective grievance mechanisms </a:t>
            </a:r>
          </a:p>
          <a:p>
            <a:pPr algn="l" marL="647700" indent="-323850" lvl="1">
              <a:lnSpc>
                <a:spcPts val="4200"/>
              </a:lnSpc>
              <a:buFont typeface="Arial"/>
              <a:buChar char="•"/>
            </a:pPr>
            <a:r>
              <a:rPr lang="en-US" sz="3000" strike="noStrike" u="none">
                <a:solidFill>
                  <a:srgbClr val="FFFFFF"/>
                </a:solidFill>
                <a:latin typeface="Open Sans"/>
              </a:rPr>
              <a:t>The outsourced partner organisation’s own employment practices may be inconsistent with your own labour standard.</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27244"/>
        </a:solidFill>
      </p:bgPr>
    </p:bg>
    <p:spTree>
      <p:nvGrpSpPr>
        <p:cNvPr id="1" name=""/>
        <p:cNvGrpSpPr/>
        <p:nvPr/>
      </p:nvGrpSpPr>
      <p:grpSpPr>
        <a:xfrm>
          <a:off x="0" y="0"/>
          <a:ext cx="0" cy="0"/>
          <a:chOff x="0" y="0"/>
          <a:chExt cx="0" cy="0"/>
        </a:xfrm>
      </p:grpSpPr>
      <p:sp>
        <p:nvSpPr>
          <p:cNvPr name="Freeform 2" id="2"/>
          <p:cNvSpPr/>
          <p:nvPr/>
        </p:nvSpPr>
        <p:spPr>
          <a:xfrm flipH="false" flipV="false" rot="0">
            <a:off x="-443610" y="-164627"/>
            <a:ext cx="19175221" cy="10616255"/>
          </a:xfrm>
          <a:custGeom>
            <a:avLst/>
            <a:gdLst/>
            <a:ahLst/>
            <a:cxnLst/>
            <a:rect r="r" b="b" t="t" l="l"/>
            <a:pathLst>
              <a:path h="10616255" w="19175221">
                <a:moveTo>
                  <a:pt x="0" y="0"/>
                </a:moveTo>
                <a:lnTo>
                  <a:pt x="19175220" y="0"/>
                </a:lnTo>
                <a:lnTo>
                  <a:pt x="19175220" y="10616254"/>
                </a:lnTo>
                <a:lnTo>
                  <a:pt x="0" y="10616254"/>
                </a:lnTo>
                <a:lnTo>
                  <a:pt x="0" y="0"/>
                </a:lnTo>
                <a:close/>
              </a:path>
            </a:pathLst>
          </a:custGeom>
          <a:blipFill>
            <a:blip r:embed="rId2">
              <a:alphaModFix amt="13000"/>
            </a:blip>
            <a:stretch>
              <a:fillRect l="-3471" t="-3691" r="-12071" b="-13590"/>
            </a:stretch>
          </a:blipFill>
        </p:spPr>
      </p:sp>
      <p:sp>
        <p:nvSpPr>
          <p:cNvPr name="TextBox 3" id="3"/>
          <p:cNvSpPr txBox="true"/>
          <p:nvPr/>
        </p:nvSpPr>
        <p:spPr>
          <a:xfrm rot="0">
            <a:off x="1028700" y="4314856"/>
            <a:ext cx="15853012" cy="1619188"/>
          </a:xfrm>
          <a:prstGeom prst="rect">
            <a:avLst/>
          </a:prstGeom>
        </p:spPr>
        <p:txBody>
          <a:bodyPr anchor="t" rtlCol="false" tIns="0" lIns="0" bIns="0" rIns="0">
            <a:spAutoFit/>
          </a:bodyPr>
          <a:lstStyle/>
          <a:p>
            <a:pPr algn="l">
              <a:lnSpc>
                <a:spcPts val="12595"/>
              </a:lnSpc>
            </a:pPr>
            <a:r>
              <a:rPr lang="en-US" sz="10496">
                <a:solidFill>
                  <a:srgbClr val="FFFFFF"/>
                </a:solidFill>
                <a:latin typeface="Ubuntu Bold"/>
              </a:rPr>
              <a:t>What is Modern Slavery?</a:t>
            </a:r>
          </a:p>
        </p:txBody>
      </p:sp>
    </p:spTree>
  </p:cSld>
  <p:clrMapOvr>
    <a:masterClrMapping/>
  </p:clrMapOvr>
</p:sld>
</file>

<file path=ppt/slides/slide4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0" t="-395" r="0" b="-77382"/>
            </a:stretch>
          </a:blipFill>
        </p:spPr>
      </p:sp>
      <p:sp>
        <p:nvSpPr>
          <p:cNvPr name="TextBox 3" id="3"/>
          <p:cNvSpPr txBox="true"/>
          <p:nvPr/>
        </p:nvSpPr>
        <p:spPr>
          <a:xfrm rot="0">
            <a:off x="1028700" y="1009650"/>
            <a:ext cx="16230600" cy="847725"/>
          </a:xfrm>
          <a:prstGeom prst="rect">
            <a:avLst/>
          </a:prstGeom>
        </p:spPr>
        <p:txBody>
          <a:bodyPr anchor="t" rtlCol="false" tIns="0" lIns="0" bIns="0" rIns="0">
            <a:spAutoFit/>
          </a:bodyPr>
          <a:lstStyle/>
          <a:p>
            <a:pPr algn="l" marL="0" indent="0" lvl="0">
              <a:lnSpc>
                <a:spcPts val="6599"/>
              </a:lnSpc>
              <a:spcBef>
                <a:spcPct val="0"/>
              </a:spcBef>
            </a:pPr>
            <a:r>
              <a:rPr lang="en-US" sz="5499" strike="noStrike" u="none">
                <a:solidFill>
                  <a:srgbClr val="FFFFFF"/>
                </a:solidFill>
                <a:latin typeface="Ubuntu Bold"/>
              </a:rPr>
              <a:t>What labour risks exist? - </a:t>
            </a:r>
            <a:r>
              <a:rPr lang="en-US" sz="5499" strike="noStrike" u="none">
                <a:solidFill>
                  <a:srgbClr val="F27244"/>
                </a:solidFill>
                <a:latin typeface="Ubuntu Bold"/>
              </a:rPr>
              <a:t>Recruitment Agencies</a:t>
            </a:r>
          </a:p>
        </p:txBody>
      </p:sp>
      <p:sp>
        <p:nvSpPr>
          <p:cNvPr name="TextBox 4" id="4"/>
          <p:cNvSpPr txBox="true"/>
          <p:nvPr/>
        </p:nvSpPr>
        <p:spPr>
          <a:xfrm rot="0">
            <a:off x="1028700" y="2110312"/>
            <a:ext cx="8370018" cy="2114550"/>
          </a:xfrm>
          <a:prstGeom prst="rect">
            <a:avLst/>
          </a:prstGeom>
        </p:spPr>
        <p:txBody>
          <a:bodyPr anchor="t" rtlCol="false" tIns="0" lIns="0" bIns="0" rIns="0">
            <a:spAutoFit/>
          </a:bodyPr>
          <a:lstStyle/>
          <a:p>
            <a:pPr algn="l" marL="647700" indent="-323850" lvl="1">
              <a:lnSpc>
                <a:spcPts val="4200"/>
              </a:lnSpc>
              <a:buFont typeface="Arial"/>
              <a:buChar char="•"/>
            </a:pPr>
            <a:r>
              <a:rPr lang="en-US" sz="3000" strike="noStrike" u="none">
                <a:solidFill>
                  <a:srgbClr val="FFFFFF"/>
                </a:solidFill>
                <a:latin typeface="Open Sans"/>
              </a:rPr>
              <a:t>Recruitment fees </a:t>
            </a:r>
          </a:p>
          <a:p>
            <a:pPr algn="l" marL="647700" indent="-323850" lvl="1">
              <a:lnSpc>
                <a:spcPts val="4200"/>
              </a:lnSpc>
              <a:buFont typeface="Arial"/>
              <a:buChar char="•"/>
            </a:pPr>
            <a:r>
              <a:rPr lang="en-US" sz="3000" strike="noStrike" u="none">
                <a:solidFill>
                  <a:srgbClr val="FFFFFF"/>
                </a:solidFill>
                <a:latin typeface="Open Sans"/>
              </a:rPr>
              <a:t>Misinformation </a:t>
            </a:r>
          </a:p>
          <a:p>
            <a:pPr algn="l" marL="647700" indent="-323850" lvl="1">
              <a:lnSpc>
                <a:spcPts val="4200"/>
              </a:lnSpc>
              <a:buFont typeface="Arial"/>
              <a:buChar char="•"/>
            </a:pPr>
            <a:r>
              <a:rPr lang="en-US" sz="3000" strike="noStrike" u="none">
                <a:solidFill>
                  <a:srgbClr val="FFFFFF"/>
                </a:solidFill>
                <a:latin typeface="Open Sans"/>
              </a:rPr>
              <a:t>Retention of identification documents </a:t>
            </a:r>
          </a:p>
          <a:p>
            <a:pPr algn="l" marL="647700" indent="-323850" lvl="1">
              <a:lnSpc>
                <a:spcPts val="4200"/>
              </a:lnSpc>
              <a:buFont typeface="Arial"/>
              <a:buChar char="•"/>
            </a:pPr>
            <a:r>
              <a:rPr lang="en-US" sz="3000" strike="noStrike" u="none">
                <a:solidFill>
                  <a:srgbClr val="FFFFFF"/>
                </a:solidFill>
                <a:latin typeface="Open Sans"/>
              </a:rPr>
              <a:t>Debt bondage</a:t>
            </a:r>
          </a:p>
        </p:txBody>
      </p:sp>
    </p:spTree>
  </p:cSld>
  <p:clrMapOvr>
    <a:masterClrMapping/>
  </p:clrMapOvr>
</p:sld>
</file>

<file path=ppt/slides/slide4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0" t="-395" r="0" b="-77382"/>
            </a:stretch>
          </a:blipFill>
        </p:spPr>
      </p:sp>
      <p:sp>
        <p:nvSpPr>
          <p:cNvPr name="TextBox 3" id="3"/>
          <p:cNvSpPr txBox="true"/>
          <p:nvPr/>
        </p:nvSpPr>
        <p:spPr>
          <a:xfrm rot="0">
            <a:off x="1028700" y="2110312"/>
            <a:ext cx="10377168" cy="4248150"/>
          </a:xfrm>
          <a:prstGeom prst="rect">
            <a:avLst/>
          </a:prstGeom>
        </p:spPr>
        <p:txBody>
          <a:bodyPr anchor="t" rtlCol="false" tIns="0" lIns="0" bIns="0" rIns="0">
            <a:spAutoFit/>
          </a:bodyPr>
          <a:lstStyle/>
          <a:p>
            <a:pPr algn="l" marL="647700" indent="-323850" lvl="1">
              <a:lnSpc>
                <a:spcPts val="4200"/>
              </a:lnSpc>
              <a:buFont typeface="Arial"/>
              <a:buChar char="•"/>
            </a:pPr>
            <a:r>
              <a:rPr lang="en-US" sz="3000" strike="noStrike" u="none">
                <a:solidFill>
                  <a:srgbClr val="FFFFFF"/>
                </a:solidFill>
                <a:latin typeface="Open Sans"/>
              </a:rPr>
              <a:t>Legal status used as a basis of discrimination </a:t>
            </a:r>
          </a:p>
          <a:p>
            <a:pPr algn="l" marL="647700" indent="-323850" lvl="1">
              <a:lnSpc>
                <a:spcPts val="4200"/>
              </a:lnSpc>
              <a:buFont typeface="Arial"/>
              <a:buChar char="•"/>
            </a:pPr>
            <a:r>
              <a:rPr lang="en-US" sz="3000" strike="noStrike" u="none">
                <a:solidFill>
                  <a:srgbClr val="FFFFFF"/>
                </a:solidFill>
                <a:latin typeface="Open Sans"/>
              </a:rPr>
              <a:t>Salary deductions means organisations end up unwillingly paying below minimum wage </a:t>
            </a:r>
          </a:p>
          <a:p>
            <a:pPr algn="l" marL="647700" indent="-323850" lvl="1">
              <a:lnSpc>
                <a:spcPts val="4200"/>
              </a:lnSpc>
              <a:buFont typeface="Arial"/>
              <a:buChar char="•"/>
            </a:pPr>
            <a:r>
              <a:rPr lang="en-US" sz="3000" strike="noStrike" u="none">
                <a:solidFill>
                  <a:srgbClr val="FFFFFF"/>
                </a:solidFill>
                <a:latin typeface="Open Sans"/>
              </a:rPr>
              <a:t>Discrimination based on race, sex, pregnancy and maternity, civil partnership status, gender reassignment, disability, religion or beliefs, union organisation, age, sexual orientation or any other characteristic protected by law.</a:t>
            </a:r>
          </a:p>
        </p:txBody>
      </p:sp>
      <p:sp>
        <p:nvSpPr>
          <p:cNvPr name="TextBox 4" id="4"/>
          <p:cNvSpPr txBox="true"/>
          <p:nvPr/>
        </p:nvSpPr>
        <p:spPr>
          <a:xfrm rot="0">
            <a:off x="1028700" y="1009650"/>
            <a:ext cx="15194963" cy="847725"/>
          </a:xfrm>
          <a:prstGeom prst="rect">
            <a:avLst/>
          </a:prstGeom>
        </p:spPr>
        <p:txBody>
          <a:bodyPr anchor="t" rtlCol="false" tIns="0" lIns="0" bIns="0" rIns="0">
            <a:spAutoFit/>
          </a:bodyPr>
          <a:lstStyle/>
          <a:p>
            <a:pPr algn="l" marL="0" indent="0" lvl="0">
              <a:lnSpc>
                <a:spcPts val="6599"/>
              </a:lnSpc>
              <a:spcBef>
                <a:spcPct val="0"/>
              </a:spcBef>
            </a:pPr>
            <a:r>
              <a:rPr lang="en-US" sz="5499" strike="noStrike" u="none">
                <a:solidFill>
                  <a:srgbClr val="FFFFFF"/>
                </a:solidFill>
                <a:latin typeface="Ubuntu Bold"/>
              </a:rPr>
              <a:t>What labour risks exist?</a:t>
            </a:r>
            <a:r>
              <a:rPr lang="en-US" sz="5499" strike="noStrike" u="none">
                <a:solidFill>
                  <a:srgbClr val="F27244"/>
                </a:solidFill>
                <a:latin typeface="Ubuntu Bold"/>
              </a:rPr>
              <a:t> - Direct Hiring</a:t>
            </a:r>
          </a:p>
        </p:txBody>
      </p:sp>
      <p:sp>
        <p:nvSpPr>
          <p:cNvPr name="TextBox 5" id="5"/>
          <p:cNvSpPr txBox="true"/>
          <p:nvPr/>
        </p:nvSpPr>
        <p:spPr>
          <a:xfrm rot="0">
            <a:off x="13099452" y="7986403"/>
            <a:ext cx="4867146" cy="1666875"/>
          </a:xfrm>
          <a:prstGeom prst="rect">
            <a:avLst/>
          </a:prstGeom>
        </p:spPr>
        <p:txBody>
          <a:bodyPr anchor="t" rtlCol="false" tIns="0" lIns="0" bIns="0" rIns="0">
            <a:spAutoFit/>
          </a:bodyPr>
          <a:lstStyle/>
          <a:p>
            <a:pPr algn="ctr">
              <a:lnSpc>
                <a:spcPts val="2640"/>
              </a:lnSpc>
              <a:spcBef>
                <a:spcPct val="0"/>
              </a:spcBef>
            </a:pPr>
            <a:r>
              <a:rPr lang="en-US" sz="2200">
                <a:solidFill>
                  <a:srgbClr val="FFFFFF"/>
                </a:solidFill>
                <a:latin typeface="Open Sans Bold"/>
              </a:rPr>
              <a:t>Check Supply Chain Risk Areas – Labour to understand the risks associated with each of the pathways and identify where you have the highest risks.</a:t>
            </a:r>
          </a:p>
        </p:txBody>
      </p:sp>
      <p:sp>
        <p:nvSpPr>
          <p:cNvPr name="Freeform 6" id="6"/>
          <p:cNvSpPr/>
          <p:nvPr/>
        </p:nvSpPr>
        <p:spPr>
          <a:xfrm flipH="false" flipV="false" rot="-67639">
            <a:off x="13806751" y="2562758"/>
            <a:ext cx="3452549" cy="4885792"/>
          </a:xfrm>
          <a:custGeom>
            <a:avLst/>
            <a:gdLst/>
            <a:ahLst/>
            <a:cxnLst/>
            <a:rect r="r" b="b" t="t" l="l"/>
            <a:pathLst>
              <a:path h="4885792" w="3452549">
                <a:moveTo>
                  <a:pt x="0" y="0"/>
                </a:moveTo>
                <a:lnTo>
                  <a:pt x="3452549" y="0"/>
                </a:lnTo>
                <a:lnTo>
                  <a:pt x="3452549" y="4885792"/>
                </a:lnTo>
                <a:lnTo>
                  <a:pt x="0" y="4885792"/>
                </a:lnTo>
                <a:lnTo>
                  <a:pt x="0" y="0"/>
                </a:lnTo>
                <a:close/>
              </a:path>
            </a:pathLst>
          </a:custGeom>
          <a:blipFill>
            <a:blip r:embed="rId4"/>
            <a:stretch>
              <a:fillRect l="0" t="0" r="0" b="0"/>
            </a:stretch>
          </a:blipFill>
        </p:spPr>
      </p:sp>
    </p:spTree>
  </p:cSld>
  <p:clrMapOvr>
    <a:masterClrMapping/>
  </p:clrMapOvr>
</p:sld>
</file>

<file path=ppt/slides/slide4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0" t="-395" r="0" b="-77382"/>
            </a:stretch>
          </a:blipFill>
        </p:spPr>
      </p:sp>
      <p:sp>
        <p:nvSpPr>
          <p:cNvPr name="TextBox 3" id="3"/>
          <p:cNvSpPr txBox="true"/>
          <p:nvPr/>
        </p:nvSpPr>
        <p:spPr>
          <a:xfrm rot="0">
            <a:off x="1028700" y="1009650"/>
            <a:ext cx="10901317" cy="847725"/>
          </a:xfrm>
          <a:prstGeom prst="rect">
            <a:avLst/>
          </a:prstGeom>
        </p:spPr>
        <p:txBody>
          <a:bodyPr anchor="t" rtlCol="false" tIns="0" lIns="0" bIns="0" rIns="0">
            <a:spAutoFit/>
          </a:bodyPr>
          <a:lstStyle/>
          <a:p>
            <a:pPr algn="l" marL="0" indent="0" lvl="0">
              <a:lnSpc>
                <a:spcPts val="6599"/>
              </a:lnSpc>
              <a:spcBef>
                <a:spcPct val="0"/>
              </a:spcBef>
            </a:pPr>
            <a:r>
              <a:rPr lang="en-US" sz="5499" strike="noStrike" u="none">
                <a:solidFill>
                  <a:srgbClr val="FFFFFF"/>
                </a:solidFill>
                <a:latin typeface="Ubuntu Bold"/>
              </a:rPr>
              <a:t>Creating an </a:t>
            </a:r>
            <a:r>
              <a:rPr lang="en-US" sz="5499" strike="noStrike" u="none">
                <a:solidFill>
                  <a:srgbClr val="F27244"/>
                </a:solidFill>
                <a:latin typeface="Ubuntu Bold"/>
              </a:rPr>
              <a:t>action plan</a:t>
            </a:r>
          </a:p>
        </p:txBody>
      </p:sp>
      <p:sp>
        <p:nvSpPr>
          <p:cNvPr name="TextBox 4" id="4"/>
          <p:cNvSpPr txBox="true"/>
          <p:nvPr/>
        </p:nvSpPr>
        <p:spPr>
          <a:xfrm rot="0">
            <a:off x="1028700" y="2015410"/>
            <a:ext cx="9504690" cy="914400"/>
          </a:xfrm>
          <a:prstGeom prst="rect">
            <a:avLst/>
          </a:prstGeom>
        </p:spPr>
        <p:txBody>
          <a:bodyPr anchor="t" rtlCol="false" tIns="0" lIns="0" bIns="0" rIns="0">
            <a:spAutoFit/>
          </a:bodyPr>
          <a:lstStyle/>
          <a:p>
            <a:pPr algn="l" marL="0" indent="0" lvl="0">
              <a:lnSpc>
                <a:spcPts val="3600"/>
              </a:lnSpc>
              <a:spcBef>
                <a:spcPct val="0"/>
              </a:spcBef>
            </a:pPr>
            <a:r>
              <a:rPr lang="en-US" sz="3000" strike="noStrike" u="none">
                <a:solidFill>
                  <a:srgbClr val="FFFFFF"/>
                </a:solidFill>
                <a:latin typeface="Open Sans"/>
              </a:rPr>
              <a:t>After you have identified your labour risk areas, you can target each of these areas to </a:t>
            </a:r>
            <a:r>
              <a:rPr lang="en-US" sz="3000" strike="noStrike" u="none">
                <a:solidFill>
                  <a:srgbClr val="F27244"/>
                </a:solidFill>
                <a:latin typeface="Open Sans"/>
              </a:rPr>
              <a:t>mitigate the risk.</a:t>
            </a:r>
          </a:p>
        </p:txBody>
      </p:sp>
      <p:sp>
        <p:nvSpPr>
          <p:cNvPr name="TextBox 5" id="5"/>
          <p:cNvSpPr txBox="true"/>
          <p:nvPr/>
        </p:nvSpPr>
        <p:spPr>
          <a:xfrm rot="0">
            <a:off x="1028700" y="3324225"/>
            <a:ext cx="3353929" cy="1371600"/>
          </a:xfrm>
          <a:prstGeom prst="rect">
            <a:avLst/>
          </a:prstGeom>
        </p:spPr>
        <p:txBody>
          <a:bodyPr anchor="t" rtlCol="false" tIns="0" lIns="0" bIns="0" rIns="0">
            <a:spAutoFit/>
          </a:bodyPr>
          <a:lstStyle/>
          <a:p>
            <a:pPr algn="l" marL="0" indent="0" lvl="0">
              <a:lnSpc>
                <a:spcPts val="3600"/>
              </a:lnSpc>
              <a:spcBef>
                <a:spcPct val="0"/>
              </a:spcBef>
            </a:pPr>
            <a:r>
              <a:rPr lang="en-US" sz="3000">
                <a:solidFill>
                  <a:srgbClr val="FFFFFF"/>
                </a:solidFill>
                <a:latin typeface="Open Sans Bold"/>
              </a:rPr>
              <a:t>Labour Channel:</a:t>
            </a:r>
            <a:r>
              <a:rPr lang="en-US" sz="3000">
                <a:solidFill>
                  <a:srgbClr val="F27244"/>
                </a:solidFill>
                <a:latin typeface="Open Sans Bold"/>
              </a:rPr>
              <a:t> Outsourced Labour Agencies</a:t>
            </a:r>
          </a:p>
        </p:txBody>
      </p:sp>
      <p:sp>
        <p:nvSpPr>
          <p:cNvPr name="TextBox 6" id="6"/>
          <p:cNvSpPr txBox="true"/>
          <p:nvPr/>
        </p:nvSpPr>
        <p:spPr>
          <a:xfrm rot="0">
            <a:off x="5050351" y="3324225"/>
            <a:ext cx="11817797" cy="6858000"/>
          </a:xfrm>
          <a:prstGeom prst="rect">
            <a:avLst/>
          </a:prstGeom>
        </p:spPr>
        <p:txBody>
          <a:bodyPr anchor="t" rtlCol="false" tIns="0" lIns="0" bIns="0" rIns="0">
            <a:spAutoFit/>
          </a:bodyPr>
          <a:lstStyle/>
          <a:p>
            <a:pPr algn="l">
              <a:lnSpc>
                <a:spcPts val="3600"/>
              </a:lnSpc>
            </a:pPr>
            <a:r>
              <a:rPr lang="en-US" sz="3000">
                <a:solidFill>
                  <a:srgbClr val="FFFFFF"/>
                </a:solidFill>
                <a:latin typeface="Open Sans Bold"/>
              </a:rPr>
              <a:t>Preventative Action</a:t>
            </a:r>
          </a:p>
          <a:p>
            <a:pPr algn="l" marL="647700" indent="-323850" lvl="1">
              <a:lnSpc>
                <a:spcPts val="3600"/>
              </a:lnSpc>
              <a:buFont typeface="Arial"/>
              <a:buChar char="•"/>
            </a:pPr>
            <a:r>
              <a:rPr lang="en-US" sz="3000">
                <a:solidFill>
                  <a:srgbClr val="FFFFFF"/>
                </a:solidFill>
                <a:latin typeface="Open Sans"/>
              </a:rPr>
              <a:t>Thorough due diligence   </a:t>
            </a:r>
          </a:p>
          <a:p>
            <a:pPr algn="l" marL="647700" indent="-323850" lvl="1">
              <a:lnSpc>
                <a:spcPts val="3600"/>
              </a:lnSpc>
              <a:buFont typeface="Arial"/>
              <a:buChar char="•"/>
            </a:pPr>
            <a:r>
              <a:rPr lang="en-US" sz="3000">
                <a:solidFill>
                  <a:srgbClr val="FFFFFF"/>
                </a:solidFill>
                <a:latin typeface="Open Sans"/>
              </a:rPr>
              <a:t>Incl</a:t>
            </a:r>
            <a:r>
              <a:rPr lang="en-US" sz="3000">
                <a:solidFill>
                  <a:srgbClr val="FFFFFF"/>
                </a:solidFill>
                <a:latin typeface="Open Sans"/>
              </a:rPr>
              <a:t>ude standards in contracts or agreement   </a:t>
            </a:r>
          </a:p>
          <a:p>
            <a:pPr algn="l" marL="647700" indent="-323850" lvl="1">
              <a:lnSpc>
                <a:spcPts val="3600"/>
              </a:lnSpc>
              <a:buFont typeface="Arial"/>
              <a:buChar char="•"/>
            </a:pPr>
            <a:r>
              <a:rPr lang="en-US" sz="3000">
                <a:solidFill>
                  <a:srgbClr val="FFFFFF"/>
                </a:solidFill>
                <a:latin typeface="Open Sans"/>
              </a:rPr>
              <a:t>Establish oversight mechanism</a:t>
            </a:r>
          </a:p>
          <a:p>
            <a:pPr algn="l" marL="647700" indent="-323850" lvl="1">
              <a:lnSpc>
                <a:spcPts val="3600"/>
              </a:lnSpc>
              <a:buFont typeface="Arial"/>
              <a:buChar char="•"/>
            </a:pPr>
            <a:r>
              <a:rPr lang="en-US" sz="3000">
                <a:solidFill>
                  <a:srgbClr val="FFFFFF"/>
                </a:solidFill>
                <a:latin typeface="Open Sans"/>
              </a:rPr>
              <a:t>Transparency in employment practices e.g. pay and any deductions.</a:t>
            </a:r>
          </a:p>
          <a:p>
            <a:pPr algn="l" marL="647700" indent="-323850" lvl="1">
              <a:lnSpc>
                <a:spcPts val="3600"/>
              </a:lnSpc>
              <a:buFont typeface="Arial"/>
              <a:buChar char="•"/>
            </a:pPr>
            <a:r>
              <a:rPr lang="en-US" sz="3000">
                <a:solidFill>
                  <a:srgbClr val="FFFFFF"/>
                </a:solidFill>
                <a:latin typeface="Open Sans"/>
              </a:rPr>
              <a:t>Ban recruitment fees </a:t>
            </a:r>
          </a:p>
          <a:p>
            <a:pPr algn="l" marL="647700" indent="-323850" lvl="1">
              <a:lnSpc>
                <a:spcPts val="3600"/>
              </a:lnSpc>
              <a:buFont typeface="Arial"/>
              <a:buChar char="•"/>
            </a:pPr>
            <a:r>
              <a:rPr lang="en-US" sz="3000">
                <a:solidFill>
                  <a:srgbClr val="FFFFFF"/>
                </a:solidFill>
                <a:latin typeface="Open Sans"/>
              </a:rPr>
              <a:t>Require contracts to be provided to all staff </a:t>
            </a:r>
          </a:p>
          <a:p>
            <a:pPr algn="l" marL="647700" indent="-323850" lvl="1">
              <a:lnSpc>
                <a:spcPts val="3600"/>
              </a:lnSpc>
              <a:buFont typeface="Arial"/>
              <a:buChar char="•"/>
            </a:pPr>
            <a:r>
              <a:rPr lang="en-US" sz="3000">
                <a:solidFill>
                  <a:srgbClr val="FFFFFF"/>
                </a:solidFill>
                <a:latin typeface="Open Sans"/>
              </a:rPr>
              <a:t>Salary transparency </a:t>
            </a:r>
          </a:p>
          <a:p>
            <a:pPr algn="l" marL="647700" indent="-323850" lvl="1">
              <a:lnSpc>
                <a:spcPts val="3600"/>
              </a:lnSpc>
              <a:buFont typeface="Arial"/>
              <a:buChar char="•"/>
            </a:pPr>
            <a:r>
              <a:rPr lang="en-US" sz="3000">
                <a:solidFill>
                  <a:srgbClr val="FFFFFF"/>
                </a:solidFill>
                <a:latin typeface="Open Sans"/>
              </a:rPr>
              <a:t>Document ownership is retained by workers.</a:t>
            </a:r>
          </a:p>
          <a:p>
            <a:pPr algn="l" marL="647700" indent="-323850" lvl="1">
              <a:lnSpc>
                <a:spcPts val="3600"/>
              </a:lnSpc>
              <a:buFont typeface="Arial"/>
              <a:buChar char="•"/>
            </a:pPr>
            <a:r>
              <a:rPr lang="en-US" sz="3000">
                <a:solidFill>
                  <a:srgbClr val="FFFFFF"/>
                </a:solidFill>
                <a:latin typeface="Open Sans"/>
              </a:rPr>
              <a:t>High accommodation standards </a:t>
            </a:r>
          </a:p>
          <a:p>
            <a:pPr algn="l" marL="647700" indent="-323850" lvl="1">
              <a:lnSpc>
                <a:spcPts val="3600"/>
              </a:lnSpc>
              <a:buFont typeface="Arial"/>
              <a:buChar char="•"/>
            </a:pPr>
            <a:r>
              <a:rPr lang="en-US" sz="3000">
                <a:solidFill>
                  <a:srgbClr val="FFFFFF"/>
                </a:solidFill>
                <a:latin typeface="Open Sans"/>
              </a:rPr>
              <a:t>Training and support provided to staff</a:t>
            </a:r>
          </a:p>
          <a:p>
            <a:pPr algn="l" marL="647700" indent="-323850" lvl="1">
              <a:lnSpc>
                <a:spcPts val="3600"/>
              </a:lnSpc>
              <a:buFont typeface="Arial"/>
              <a:buChar char="•"/>
            </a:pPr>
            <a:r>
              <a:rPr lang="en-US" sz="3000">
                <a:solidFill>
                  <a:srgbClr val="FFFFFF"/>
                </a:solidFill>
                <a:latin typeface="Open Sans"/>
              </a:rPr>
              <a:t>Established grievance mechanism </a:t>
            </a:r>
          </a:p>
          <a:p>
            <a:pPr algn="l" marL="647700" indent="-323850" lvl="1">
              <a:lnSpc>
                <a:spcPts val="3600"/>
              </a:lnSpc>
              <a:buFont typeface="Arial"/>
              <a:buChar char="•"/>
            </a:pPr>
            <a:r>
              <a:rPr lang="en-US" sz="3000">
                <a:solidFill>
                  <a:srgbClr val="FFFFFF"/>
                </a:solidFill>
                <a:latin typeface="Open Sans"/>
              </a:rPr>
              <a:t>Limited dependency on subcontractors </a:t>
            </a:r>
          </a:p>
          <a:p>
            <a:pPr algn="l" marL="0" indent="0" lvl="0">
              <a:lnSpc>
                <a:spcPts val="3600"/>
              </a:lnSpc>
              <a:spcBef>
                <a:spcPct val="0"/>
              </a:spcBef>
            </a:pPr>
          </a:p>
        </p:txBody>
      </p:sp>
    </p:spTree>
  </p:cSld>
  <p:clrMapOvr>
    <a:masterClrMapping/>
  </p:clrMapOvr>
</p:sld>
</file>

<file path=ppt/slides/slide4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0" t="-395" r="0" b="-77382"/>
            </a:stretch>
          </a:blipFill>
        </p:spPr>
      </p:sp>
      <p:sp>
        <p:nvSpPr>
          <p:cNvPr name="TextBox 3" id="3"/>
          <p:cNvSpPr txBox="true"/>
          <p:nvPr/>
        </p:nvSpPr>
        <p:spPr>
          <a:xfrm rot="0">
            <a:off x="1028700" y="1009650"/>
            <a:ext cx="10901317" cy="847725"/>
          </a:xfrm>
          <a:prstGeom prst="rect">
            <a:avLst/>
          </a:prstGeom>
        </p:spPr>
        <p:txBody>
          <a:bodyPr anchor="t" rtlCol="false" tIns="0" lIns="0" bIns="0" rIns="0">
            <a:spAutoFit/>
          </a:bodyPr>
          <a:lstStyle/>
          <a:p>
            <a:pPr algn="l" marL="0" indent="0" lvl="0">
              <a:lnSpc>
                <a:spcPts val="6599"/>
              </a:lnSpc>
              <a:spcBef>
                <a:spcPct val="0"/>
              </a:spcBef>
            </a:pPr>
            <a:r>
              <a:rPr lang="en-US" sz="5499" strike="noStrike" u="none">
                <a:solidFill>
                  <a:srgbClr val="FFFFFF"/>
                </a:solidFill>
                <a:latin typeface="Ubuntu Bold"/>
              </a:rPr>
              <a:t>Creating an </a:t>
            </a:r>
            <a:r>
              <a:rPr lang="en-US" sz="5499" strike="noStrike" u="none">
                <a:solidFill>
                  <a:srgbClr val="F27244"/>
                </a:solidFill>
                <a:latin typeface="Ubuntu Bold"/>
              </a:rPr>
              <a:t>action plan - cont</a:t>
            </a:r>
          </a:p>
        </p:txBody>
      </p:sp>
      <p:sp>
        <p:nvSpPr>
          <p:cNvPr name="TextBox 4" id="4"/>
          <p:cNvSpPr txBox="true"/>
          <p:nvPr/>
        </p:nvSpPr>
        <p:spPr>
          <a:xfrm rot="0">
            <a:off x="1028700" y="2432435"/>
            <a:ext cx="4326485" cy="914400"/>
          </a:xfrm>
          <a:prstGeom prst="rect">
            <a:avLst/>
          </a:prstGeom>
        </p:spPr>
        <p:txBody>
          <a:bodyPr anchor="t" rtlCol="false" tIns="0" lIns="0" bIns="0" rIns="0">
            <a:spAutoFit/>
          </a:bodyPr>
          <a:lstStyle/>
          <a:p>
            <a:pPr algn="l" marL="0" indent="0" lvl="0">
              <a:lnSpc>
                <a:spcPts val="3600"/>
              </a:lnSpc>
              <a:spcBef>
                <a:spcPct val="0"/>
              </a:spcBef>
            </a:pPr>
            <a:r>
              <a:rPr lang="en-US" sz="3000">
                <a:solidFill>
                  <a:srgbClr val="F27244"/>
                </a:solidFill>
                <a:latin typeface="Open Sans Bold"/>
              </a:rPr>
              <a:t>Third party recruitment agencies</a:t>
            </a:r>
          </a:p>
        </p:txBody>
      </p:sp>
      <p:sp>
        <p:nvSpPr>
          <p:cNvPr name="TextBox 5" id="5"/>
          <p:cNvSpPr txBox="true"/>
          <p:nvPr/>
        </p:nvSpPr>
        <p:spPr>
          <a:xfrm rot="0">
            <a:off x="7889164" y="2432435"/>
            <a:ext cx="2433943" cy="914400"/>
          </a:xfrm>
          <a:prstGeom prst="rect">
            <a:avLst/>
          </a:prstGeom>
        </p:spPr>
        <p:txBody>
          <a:bodyPr anchor="t" rtlCol="false" tIns="0" lIns="0" bIns="0" rIns="0">
            <a:spAutoFit/>
          </a:bodyPr>
          <a:lstStyle/>
          <a:p>
            <a:pPr algn="l" marL="0" indent="0" lvl="0">
              <a:lnSpc>
                <a:spcPts val="3600"/>
              </a:lnSpc>
              <a:spcBef>
                <a:spcPct val="0"/>
              </a:spcBef>
            </a:pPr>
            <a:r>
              <a:rPr lang="en-US" sz="3000">
                <a:solidFill>
                  <a:srgbClr val="F27244"/>
                </a:solidFill>
                <a:latin typeface="Open Sans Bold"/>
              </a:rPr>
              <a:t>Directly hired</a:t>
            </a:r>
          </a:p>
        </p:txBody>
      </p:sp>
      <p:sp>
        <p:nvSpPr>
          <p:cNvPr name="TextBox 6" id="6"/>
          <p:cNvSpPr txBox="true"/>
          <p:nvPr/>
        </p:nvSpPr>
        <p:spPr>
          <a:xfrm rot="0">
            <a:off x="1032431" y="3678983"/>
            <a:ext cx="5614465" cy="4114800"/>
          </a:xfrm>
          <a:prstGeom prst="rect">
            <a:avLst/>
          </a:prstGeom>
        </p:spPr>
        <p:txBody>
          <a:bodyPr anchor="t" rtlCol="false" tIns="0" lIns="0" bIns="0" rIns="0">
            <a:spAutoFit/>
          </a:bodyPr>
          <a:lstStyle/>
          <a:p>
            <a:pPr algn="l">
              <a:lnSpc>
                <a:spcPts val="3600"/>
              </a:lnSpc>
            </a:pPr>
            <a:r>
              <a:rPr lang="en-US" sz="3000">
                <a:solidFill>
                  <a:srgbClr val="FFFFFF"/>
                </a:solidFill>
                <a:latin typeface="Open Sans Bold"/>
              </a:rPr>
              <a:t>Preventative Action</a:t>
            </a:r>
          </a:p>
          <a:p>
            <a:pPr algn="l" marL="647700" indent="-323850" lvl="1">
              <a:lnSpc>
                <a:spcPts val="3600"/>
              </a:lnSpc>
              <a:buFont typeface="Arial"/>
              <a:buChar char="•"/>
            </a:pPr>
            <a:r>
              <a:rPr lang="en-US" sz="3000">
                <a:solidFill>
                  <a:srgbClr val="FFFFFF"/>
                </a:solidFill>
                <a:latin typeface="Open Sans"/>
              </a:rPr>
              <a:t>Signed supplier code of conduct</a:t>
            </a:r>
          </a:p>
          <a:p>
            <a:pPr algn="l" marL="647700" indent="-323850" lvl="1">
              <a:lnSpc>
                <a:spcPts val="3600"/>
              </a:lnSpc>
              <a:buFont typeface="Arial"/>
              <a:buChar char="•"/>
            </a:pPr>
            <a:r>
              <a:rPr lang="en-US" sz="3000">
                <a:solidFill>
                  <a:srgbClr val="FFFFFF"/>
                </a:solidFill>
                <a:latin typeface="Open Sans"/>
              </a:rPr>
              <a:t>Ban recruitment fees</a:t>
            </a:r>
          </a:p>
          <a:p>
            <a:pPr algn="l" marL="647700" indent="-323850" lvl="1">
              <a:lnSpc>
                <a:spcPts val="3600"/>
              </a:lnSpc>
              <a:buFont typeface="Arial"/>
              <a:buChar char="•"/>
            </a:pPr>
            <a:r>
              <a:rPr lang="en-US" sz="3000">
                <a:solidFill>
                  <a:srgbClr val="FFFFFF"/>
                </a:solidFill>
                <a:latin typeface="Open Sans"/>
              </a:rPr>
              <a:t>Document ownership is retained by workers.</a:t>
            </a:r>
          </a:p>
          <a:p>
            <a:pPr algn="l" marL="647700" indent="-323850" lvl="1">
              <a:lnSpc>
                <a:spcPts val="3600"/>
              </a:lnSpc>
              <a:buFont typeface="Arial"/>
              <a:buChar char="•"/>
            </a:pPr>
            <a:r>
              <a:rPr lang="en-US" sz="3000">
                <a:solidFill>
                  <a:srgbClr val="FFFFFF"/>
                </a:solidFill>
                <a:latin typeface="Open Sans"/>
              </a:rPr>
              <a:t>Limited dependency on subcontractors </a:t>
            </a:r>
          </a:p>
          <a:p>
            <a:pPr algn="l" marL="0" indent="0" lvl="0">
              <a:lnSpc>
                <a:spcPts val="3600"/>
              </a:lnSpc>
              <a:spcBef>
                <a:spcPct val="0"/>
              </a:spcBef>
            </a:pPr>
          </a:p>
        </p:txBody>
      </p:sp>
      <p:sp>
        <p:nvSpPr>
          <p:cNvPr name="TextBox 7" id="7"/>
          <p:cNvSpPr txBox="true"/>
          <p:nvPr/>
        </p:nvSpPr>
        <p:spPr>
          <a:xfrm rot="0">
            <a:off x="7892895" y="3678983"/>
            <a:ext cx="7901286" cy="5486400"/>
          </a:xfrm>
          <a:prstGeom prst="rect">
            <a:avLst/>
          </a:prstGeom>
        </p:spPr>
        <p:txBody>
          <a:bodyPr anchor="t" rtlCol="false" tIns="0" lIns="0" bIns="0" rIns="0">
            <a:spAutoFit/>
          </a:bodyPr>
          <a:lstStyle/>
          <a:p>
            <a:pPr algn="l">
              <a:lnSpc>
                <a:spcPts val="3600"/>
              </a:lnSpc>
            </a:pPr>
            <a:r>
              <a:rPr lang="en-US" sz="3000">
                <a:solidFill>
                  <a:srgbClr val="FFFFFF"/>
                </a:solidFill>
                <a:latin typeface="Open Sans Bold"/>
              </a:rPr>
              <a:t>Preventative Action</a:t>
            </a:r>
          </a:p>
          <a:p>
            <a:pPr algn="l" marL="647700" indent="-323850" lvl="1">
              <a:lnSpc>
                <a:spcPts val="3600"/>
              </a:lnSpc>
              <a:buFont typeface="Arial"/>
              <a:buChar char="•"/>
            </a:pPr>
            <a:r>
              <a:rPr lang="en-US" sz="3000">
                <a:solidFill>
                  <a:srgbClr val="FFFFFF"/>
                </a:solidFill>
                <a:latin typeface="Open Sans"/>
              </a:rPr>
              <a:t>Ensure policies are clear from the start     </a:t>
            </a:r>
          </a:p>
          <a:p>
            <a:pPr algn="l" marL="647700" indent="-323850" lvl="1">
              <a:lnSpc>
                <a:spcPts val="3600"/>
              </a:lnSpc>
              <a:buFont typeface="Arial"/>
              <a:buChar char="•"/>
            </a:pPr>
            <a:r>
              <a:rPr lang="en-US" sz="3000">
                <a:solidFill>
                  <a:srgbClr val="FFFFFF"/>
                </a:solidFill>
                <a:latin typeface="Open Sans"/>
              </a:rPr>
              <a:t>Ensure policies are easily accessible    </a:t>
            </a:r>
          </a:p>
          <a:p>
            <a:pPr algn="l" marL="647700" indent="-323850" lvl="1">
              <a:lnSpc>
                <a:spcPts val="3600"/>
              </a:lnSpc>
              <a:buFont typeface="Arial"/>
              <a:buChar char="•"/>
            </a:pPr>
            <a:r>
              <a:rPr lang="en-US" sz="3000">
                <a:solidFill>
                  <a:srgbClr val="FFFFFF"/>
                </a:solidFill>
                <a:latin typeface="Open Sans"/>
              </a:rPr>
              <a:t>Ensure compliance with global labour standards </a:t>
            </a:r>
          </a:p>
          <a:p>
            <a:pPr algn="l" marL="647700" indent="-323850" lvl="1">
              <a:lnSpc>
                <a:spcPts val="3600"/>
              </a:lnSpc>
              <a:buFont typeface="Arial"/>
              <a:buChar char="•"/>
            </a:pPr>
            <a:r>
              <a:rPr lang="en-US" sz="3000">
                <a:solidFill>
                  <a:srgbClr val="FFFFFF"/>
                </a:solidFill>
                <a:latin typeface="Open Sans"/>
              </a:rPr>
              <a:t>Ensure compliance to national minimum wage, taking deductions into consideration    </a:t>
            </a:r>
          </a:p>
          <a:p>
            <a:pPr algn="l" marL="647700" indent="-323850" lvl="1">
              <a:lnSpc>
                <a:spcPts val="3600"/>
              </a:lnSpc>
              <a:buFont typeface="Arial"/>
              <a:buChar char="•"/>
            </a:pPr>
            <a:r>
              <a:rPr lang="en-US" sz="3000">
                <a:solidFill>
                  <a:srgbClr val="FFFFFF"/>
                </a:solidFill>
                <a:latin typeface="Open Sans"/>
              </a:rPr>
              <a:t>Close monitoring of working hours    </a:t>
            </a:r>
          </a:p>
          <a:p>
            <a:pPr algn="l" marL="647700" indent="-323850" lvl="1">
              <a:lnSpc>
                <a:spcPts val="3600"/>
              </a:lnSpc>
              <a:buFont typeface="Arial"/>
              <a:buChar char="•"/>
            </a:pPr>
            <a:r>
              <a:rPr lang="en-US" sz="3000">
                <a:solidFill>
                  <a:srgbClr val="FFFFFF"/>
                </a:solidFill>
                <a:latin typeface="Open Sans"/>
              </a:rPr>
              <a:t>Established feedback and reporting mechanisms</a:t>
            </a:r>
          </a:p>
          <a:p>
            <a:pPr algn="l" marL="0" indent="0" lvl="0">
              <a:lnSpc>
                <a:spcPts val="3600"/>
              </a:lnSpc>
              <a:spcBef>
                <a:spcPct val="0"/>
              </a:spcBef>
            </a:pPr>
          </a:p>
        </p:txBody>
      </p:sp>
    </p:spTree>
  </p:cSld>
  <p:clrMapOvr>
    <a:masterClrMapping/>
  </p:clrMapOvr>
</p:sld>
</file>

<file path=ppt/slides/slide44.xml><?xml version="1.0" encoding="utf-8"?>
<p:sld xmlns:p="http://schemas.openxmlformats.org/presentationml/2006/main" xmlns:a="http://schemas.openxmlformats.org/drawingml/2006/main" xmlns:r="http://schemas.openxmlformats.org/officeDocument/2006/relationships">
  <p:cSld>
    <p:bg>
      <p:bgPr>
        <a:solidFill>
          <a:srgbClr val="F27244"/>
        </a:solidFill>
      </p:bgPr>
    </p:bg>
    <p:spTree>
      <p:nvGrpSpPr>
        <p:cNvPr id="1" name=""/>
        <p:cNvGrpSpPr/>
        <p:nvPr/>
      </p:nvGrpSpPr>
      <p:grpSpPr>
        <a:xfrm>
          <a:off x="0" y="0"/>
          <a:ext cx="0" cy="0"/>
          <a:chOff x="0" y="0"/>
          <a:chExt cx="0" cy="0"/>
        </a:xfrm>
      </p:grpSpPr>
      <p:sp>
        <p:nvSpPr>
          <p:cNvPr name="Freeform 2" id="2"/>
          <p:cNvSpPr/>
          <p:nvPr/>
        </p:nvSpPr>
        <p:spPr>
          <a:xfrm flipH="false" flipV="false" rot="0">
            <a:off x="-443610" y="-164627"/>
            <a:ext cx="19175221" cy="10616255"/>
          </a:xfrm>
          <a:custGeom>
            <a:avLst/>
            <a:gdLst/>
            <a:ahLst/>
            <a:cxnLst/>
            <a:rect r="r" b="b" t="t" l="l"/>
            <a:pathLst>
              <a:path h="10616255" w="19175221">
                <a:moveTo>
                  <a:pt x="0" y="0"/>
                </a:moveTo>
                <a:lnTo>
                  <a:pt x="19175220" y="0"/>
                </a:lnTo>
                <a:lnTo>
                  <a:pt x="19175220" y="10616254"/>
                </a:lnTo>
                <a:lnTo>
                  <a:pt x="0" y="10616254"/>
                </a:lnTo>
                <a:lnTo>
                  <a:pt x="0" y="0"/>
                </a:lnTo>
                <a:close/>
              </a:path>
            </a:pathLst>
          </a:custGeom>
          <a:blipFill>
            <a:blip r:embed="rId2">
              <a:alphaModFix amt="13000"/>
            </a:blip>
            <a:stretch>
              <a:fillRect l="-3471" t="-3691" r="-12071" b="-13590"/>
            </a:stretch>
          </a:blipFill>
        </p:spPr>
      </p:sp>
      <p:sp>
        <p:nvSpPr>
          <p:cNvPr name="TextBox 3" id="3"/>
          <p:cNvSpPr txBox="true"/>
          <p:nvPr/>
        </p:nvSpPr>
        <p:spPr>
          <a:xfrm rot="0">
            <a:off x="1028700" y="3524312"/>
            <a:ext cx="11108324" cy="3219450"/>
          </a:xfrm>
          <a:prstGeom prst="rect">
            <a:avLst/>
          </a:prstGeom>
        </p:spPr>
        <p:txBody>
          <a:bodyPr anchor="t" rtlCol="false" tIns="0" lIns="0" bIns="0" rIns="0">
            <a:spAutoFit/>
          </a:bodyPr>
          <a:lstStyle/>
          <a:p>
            <a:pPr algn="l">
              <a:lnSpc>
                <a:spcPts val="12595"/>
              </a:lnSpc>
            </a:pPr>
            <a:r>
              <a:rPr lang="en-US" sz="10496">
                <a:solidFill>
                  <a:srgbClr val="FFFFFF"/>
                </a:solidFill>
                <a:latin typeface="Ubuntu Bold"/>
              </a:rPr>
              <a:t>How to Work with Suppliers</a:t>
            </a:r>
          </a:p>
        </p:txBody>
      </p:sp>
    </p:spTree>
  </p:cSld>
  <p:clrMapOvr>
    <a:masterClrMapping/>
  </p:clrMapOvr>
</p:sld>
</file>

<file path=ppt/slides/slide4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0" t="-395" r="0" b="-77382"/>
            </a:stretch>
          </a:blipFill>
        </p:spPr>
      </p:sp>
      <p:sp>
        <p:nvSpPr>
          <p:cNvPr name="TextBox 3" id="3"/>
          <p:cNvSpPr txBox="true"/>
          <p:nvPr/>
        </p:nvSpPr>
        <p:spPr>
          <a:xfrm rot="0">
            <a:off x="1028700" y="1009650"/>
            <a:ext cx="10019507" cy="847725"/>
          </a:xfrm>
          <a:prstGeom prst="rect">
            <a:avLst/>
          </a:prstGeom>
        </p:spPr>
        <p:txBody>
          <a:bodyPr anchor="t" rtlCol="false" tIns="0" lIns="0" bIns="0" rIns="0">
            <a:spAutoFit/>
          </a:bodyPr>
          <a:lstStyle/>
          <a:p>
            <a:pPr algn="l" marL="0" indent="0" lvl="0">
              <a:lnSpc>
                <a:spcPts val="6599"/>
              </a:lnSpc>
              <a:spcBef>
                <a:spcPct val="0"/>
              </a:spcBef>
            </a:pPr>
            <a:r>
              <a:rPr lang="en-US" sz="5499" strike="noStrike" u="none">
                <a:solidFill>
                  <a:srgbClr val="FFFFFF"/>
                </a:solidFill>
                <a:latin typeface="Ubuntu Bold"/>
              </a:rPr>
              <a:t>Working with </a:t>
            </a:r>
            <a:r>
              <a:rPr lang="en-US" sz="5499" strike="noStrike" u="none">
                <a:solidFill>
                  <a:srgbClr val="F27244"/>
                </a:solidFill>
                <a:latin typeface="Ubuntu Bold"/>
              </a:rPr>
              <a:t>suppliers</a:t>
            </a:r>
          </a:p>
        </p:txBody>
      </p:sp>
      <p:sp>
        <p:nvSpPr>
          <p:cNvPr name="TextBox 4" id="4"/>
          <p:cNvSpPr txBox="true"/>
          <p:nvPr/>
        </p:nvSpPr>
        <p:spPr>
          <a:xfrm rot="0">
            <a:off x="1028700" y="2167462"/>
            <a:ext cx="6423254" cy="3200400"/>
          </a:xfrm>
          <a:prstGeom prst="rect">
            <a:avLst/>
          </a:prstGeom>
        </p:spPr>
        <p:txBody>
          <a:bodyPr anchor="t" rtlCol="false" tIns="0" lIns="0" bIns="0" rIns="0">
            <a:spAutoFit/>
          </a:bodyPr>
          <a:lstStyle/>
          <a:p>
            <a:pPr algn="l" marL="0" indent="0" lvl="0">
              <a:lnSpc>
                <a:spcPts val="3600"/>
              </a:lnSpc>
              <a:spcBef>
                <a:spcPct val="0"/>
              </a:spcBef>
            </a:pPr>
            <a:r>
              <a:rPr lang="en-US" sz="3000" strike="noStrike" u="none">
                <a:solidFill>
                  <a:srgbClr val="F27244"/>
                </a:solidFill>
                <a:latin typeface="Open Sans"/>
              </a:rPr>
              <a:t>Improving social and ethical standards in the supply chain, </a:t>
            </a:r>
            <a:r>
              <a:rPr lang="en-US" sz="3000" strike="noStrike" u="none">
                <a:solidFill>
                  <a:srgbClr val="FFFFFF"/>
                </a:solidFill>
                <a:latin typeface="Open Sans"/>
              </a:rPr>
              <a:t>whether it’s product or labour-related, is a challenging process that requires the cooperation of employees, suppliers, business partners and other stakeholders.</a:t>
            </a:r>
          </a:p>
        </p:txBody>
      </p:sp>
      <p:sp>
        <p:nvSpPr>
          <p:cNvPr name="TextBox 5" id="5"/>
          <p:cNvSpPr txBox="true"/>
          <p:nvPr/>
        </p:nvSpPr>
        <p:spPr>
          <a:xfrm rot="0">
            <a:off x="1028700" y="5860910"/>
            <a:ext cx="5722691" cy="1371600"/>
          </a:xfrm>
          <a:prstGeom prst="rect">
            <a:avLst/>
          </a:prstGeom>
        </p:spPr>
        <p:txBody>
          <a:bodyPr anchor="t" rtlCol="false" tIns="0" lIns="0" bIns="0" rIns="0">
            <a:spAutoFit/>
          </a:bodyPr>
          <a:lstStyle/>
          <a:p>
            <a:pPr algn="l" marL="0" indent="0" lvl="0">
              <a:lnSpc>
                <a:spcPts val="3600"/>
              </a:lnSpc>
              <a:spcBef>
                <a:spcPct val="0"/>
              </a:spcBef>
            </a:pPr>
            <a:r>
              <a:rPr lang="en-US" sz="3000">
                <a:solidFill>
                  <a:srgbClr val="FFFFFF"/>
                </a:solidFill>
                <a:latin typeface="Open Sans"/>
              </a:rPr>
              <a:t>We</a:t>
            </a:r>
            <a:r>
              <a:rPr lang="en-US" sz="3000" strike="noStrike" u="none">
                <a:solidFill>
                  <a:srgbClr val="FFFFFF"/>
                </a:solidFill>
                <a:latin typeface="Open Sans"/>
              </a:rPr>
              <a:t> can do this by thinking of key principals to guide  engagement with these groups.</a:t>
            </a:r>
          </a:p>
        </p:txBody>
      </p:sp>
      <p:sp>
        <p:nvSpPr>
          <p:cNvPr name="TextBox 6" id="6"/>
          <p:cNvSpPr txBox="true"/>
          <p:nvPr/>
        </p:nvSpPr>
        <p:spPr>
          <a:xfrm rot="0">
            <a:off x="7451954" y="2712506"/>
            <a:ext cx="10073176" cy="6920230"/>
          </a:xfrm>
          <a:prstGeom prst="rect">
            <a:avLst/>
          </a:prstGeom>
        </p:spPr>
        <p:txBody>
          <a:bodyPr anchor="t" rtlCol="false" tIns="0" lIns="0" bIns="0" rIns="0">
            <a:spAutoFit/>
          </a:bodyPr>
          <a:lstStyle/>
          <a:p>
            <a:pPr algn="l" marL="604521" indent="-302261" lvl="1">
              <a:lnSpc>
                <a:spcPts val="3920"/>
              </a:lnSpc>
              <a:buFont typeface="Arial"/>
              <a:buChar char="•"/>
            </a:pPr>
            <a:r>
              <a:rPr lang="en-US" sz="2800" strike="noStrike" u="none">
                <a:solidFill>
                  <a:srgbClr val="FFFFFF"/>
                </a:solidFill>
                <a:latin typeface="Open Sans"/>
              </a:rPr>
              <a:t>Work to fair, transparent and mutually agreed terms and conditions. </a:t>
            </a:r>
          </a:p>
          <a:p>
            <a:pPr algn="l" marL="604521" indent="-302261" lvl="1">
              <a:lnSpc>
                <a:spcPts val="3920"/>
              </a:lnSpc>
              <a:buFont typeface="Arial"/>
              <a:buChar char="•"/>
            </a:pPr>
            <a:r>
              <a:rPr lang="en-US" sz="2800" strike="noStrike" u="none">
                <a:solidFill>
                  <a:srgbClr val="FFFFFF"/>
                </a:solidFill>
                <a:latin typeface="Open Sans"/>
              </a:rPr>
              <a:t>Make payments for services provided on time and in full. </a:t>
            </a:r>
          </a:p>
          <a:p>
            <a:pPr algn="l" marL="604521" indent="-302261" lvl="1">
              <a:lnSpc>
                <a:spcPts val="3920"/>
              </a:lnSpc>
              <a:buFont typeface="Arial"/>
              <a:buChar char="•"/>
            </a:pPr>
            <a:r>
              <a:rPr lang="en-US" sz="2800" strike="noStrike" u="none">
                <a:solidFill>
                  <a:srgbClr val="FFFFFF"/>
                </a:solidFill>
                <a:latin typeface="Open Sans"/>
              </a:rPr>
              <a:t>Work collaboratively with suppliers to improve social and ethical standards where our support is needed and is appropriate. </a:t>
            </a:r>
          </a:p>
          <a:p>
            <a:pPr algn="l" marL="604521" indent="-302261" lvl="1">
              <a:lnSpc>
                <a:spcPts val="3920"/>
              </a:lnSpc>
              <a:buFont typeface="Arial"/>
              <a:buChar char="•"/>
            </a:pPr>
            <a:r>
              <a:rPr lang="en-US" sz="2800" strike="noStrike" u="none">
                <a:solidFill>
                  <a:srgbClr val="FFFFFF"/>
                </a:solidFill>
                <a:latin typeface="Open Sans"/>
              </a:rPr>
              <a:t>Acknowledge specific national, regional or cultural challenges.  </a:t>
            </a:r>
          </a:p>
          <a:p>
            <a:pPr algn="l" marL="604521" indent="-302261" lvl="1">
              <a:lnSpc>
                <a:spcPts val="3920"/>
              </a:lnSpc>
              <a:buFont typeface="Arial"/>
              <a:buChar char="•"/>
            </a:pPr>
            <a:r>
              <a:rPr lang="en-US" sz="2800" strike="noStrike" u="none">
                <a:solidFill>
                  <a:srgbClr val="FFFFFF"/>
                </a:solidFill>
                <a:latin typeface="Open Sans"/>
              </a:rPr>
              <a:t>Protect the confidentiality of information entrusted to us. </a:t>
            </a:r>
          </a:p>
          <a:p>
            <a:pPr algn="l" marL="604521" indent="-302261" lvl="1">
              <a:lnSpc>
                <a:spcPts val="3920"/>
              </a:lnSpc>
              <a:buFont typeface="Arial"/>
              <a:buChar char="•"/>
            </a:pPr>
            <a:r>
              <a:rPr lang="en-US" sz="2800" strike="noStrike" u="none">
                <a:solidFill>
                  <a:srgbClr val="FFFFFF"/>
                </a:solidFill>
                <a:latin typeface="Open Sans"/>
              </a:rPr>
              <a:t>Cease trading with suppliers demonstrating persistent disregard for this Supplier Code of Conduct. </a:t>
            </a:r>
          </a:p>
          <a:p>
            <a:pPr algn="l" marL="604521" indent="-302261" lvl="1">
              <a:lnSpc>
                <a:spcPts val="3920"/>
              </a:lnSpc>
              <a:buFont typeface="Arial"/>
              <a:buChar char="•"/>
            </a:pPr>
            <a:r>
              <a:rPr lang="en-US" sz="2800" strike="noStrike" u="none">
                <a:solidFill>
                  <a:srgbClr val="FFFFFF"/>
                </a:solidFill>
                <a:latin typeface="Open Sans"/>
              </a:rPr>
              <a:t>Recognise suppliers’ own standards where they are comparable to our own.</a:t>
            </a:r>
          </a:p>
        </p:txBody>
      </p:sp>
      <p:sp>
        <p:nvSpPr>
          <p:cNvPr name="TextBox 7" id="7"/>
          <p:cNvSpPr txBox="true"/>
          <p:nvPr/>
        </p:nvSpPr>
        <p:spPr>
          <a:xfrm rot="0">
            <a:off x="7451954" y="2112431"/>
            <a:ext cx="12391030" cy="514350"/>
          </a:xfrm>
          <a:prstGeom prst="rect">
            <a:avLst/>
          </a:prstGeom>
        </p:spPr>
        <p:txBody>
          <a:bodyPr anchor="t" rtlCol="false" tIns="0" lIns="0" bIns="0" rIns="0">
            <a:spAutoFit/>
          </a:bodyPr>
          <a:lstStyle/>
          <a:p>
            <a:pPr algn="l" marL="0" indent="0" lvl="0">
              <a:lnSpc>
                <a:spcPts val="4200"/>
              </a:lnSpc>
              <a:spcBef>
                <a:spcPct val="0"/>
              </a:spcBef>
            </a:pPr>
            <a:r>
              <a:rPr lang="en-US" sz="3000">
                <a:solidFill>
                  <a:srgbClr val="F27244"/>
                </a:solidFill>
                <a:latin typeface="Open Sans"/>
              </a:rPr>
              <a:t>Examples of principals that can guide your behaviour:</a:t>
            </a:r>
          </a:p>
        </p:txBody>
      </p:sp>
    </p:spTree>
  </p:cSld>
  <p:clrMapOvr>
    <a:masterClrMapping/>
  </p:clrMapOvr>
</p:sld>
</file>

<file path=ppt/slides/slide4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0" t="-395" r="0" b="-77382"/>
            </a:stretch>
          </a:blipFill>
        </p:spPr>
      </p:sp>
      <p:sp>
        <p:nvSpPr>
          <p:cNvPr name="TextBox 3" id="3"/>
          <p:cNvSpPr txBox="true"/>
          <p:nvPr/>
        </p:nvSpPr>
        <p:spPr>
          <a:xfrm rot="0">
            <a:off x="1028700" y="1009650"/>
            <a:ext cx="8896034" cy="847725"/>
          </a:xfrm>
          <a:prstGeom prst="rect">
            <a:avLst/>
          </a:prstGeom>
        </p:spPr>
        <p:txBody>
          <a:bodyPr anchor="t" rtlCol="false" tIns="0" lIns="0" bIns="0" rIns="0">
            <a:spAutoFit/>
          </a:bodyPr>
          <a:lstStyle/>
          <a:p>
            <a:pPr algn="l" marL="0" indent="0" lvl="0">
              <a:lnSpc>
                <a:spcPts val="6599"/>
              </a:lnSpc>
              <a:spcBef>
                <a:spcPct val="0"/>
              </a:spcBef>
            </a:pPr>
            <a:r>
              <a:rPr lang="en-US" sz="5499" strike="noStrike" u="none">
                <a:solidFill>
                  <a:srgbClr val="FFFFFF"/>
                </a:solidFill>
                <a:latin typeface="Ubuntu Bold"/>
              </a:rPr>
              <a:t>Actions we</a:t>
            </a:r>
            <a:r>
              <a:rPr lang="en-US" sz="5499" strike="noStrike" u="none">
                <a:solidFill>
                  <a:srgbClr val="F27244"/>
                </a:solidFill>
                <a:latin typeface="Ubuntu Bold"/>
              </a:rPr>
              <a:t> can take</a:t>
            </a:r>
          </a:p>
        </p:txBody>
      </p:sp>
      <p:sp>
        <p:nvSpPr>
          <p:cNvPr name="TextBox 4" id="4"/>
          <p:cNvSpPr txBox="true"/>
          <p:nvPr/>
        </p:nvSpPr>
        <p:spPr>
          <a:xfrm rot="0">
            <a:off x="1028700" y="2167462"/>
            <a:ext cx="16230600" cy="457200"/>
          </a:xfrm>
          <a:prstGeom prst="rect">
            <a:avLst/>
          </a:prstGeom>
        </p:spPr>
        <p:txBody>
          <a:bodyPr anchor="t" rtlCol="false" tIns="0" lIns="0" bIns="0" rIns="0">
            <a:spAutoFit/>
          </a:bodyPr>
          <a:lstStyle/>
          <a:p>
            <a:pPr algn="l" marL="0" indent="0" lvl="0">
              <a:lnSpc>
                <a:spcPts val="3600"/>
              </a:lnSpc>
              <a:spcBef>
                <a:spcPct val="0"/>
              </a:spcBef>
            </a:pPr>
            <a:r>
              <a:rPr lang="en-US" sz="3000" strike="noStrike" u="none">
                <a:solidFill>
                  <a:srgbClr val="FFFFFF"/>
                </a:solidFill>
                <a:latin typeface="Open Sans"/>
              </a:rPr>
              <a:t>How can your team ensure that these </a:t>
            </a:r>
            <a:r>
              <a:rPr lang="en-US" sz="3000" strike="noStrike" u="none">
                <a:solidFill>
                  <a:srgbClr val="F27244"/>
                </a:solidFill>
                <a:latin typeface="Open Sans"/>
              </a:rPr>
              <a:t>commitment/principals are supported in practice?</a:t>
            </a:r>
          </a:p>
        </p:txBody>
      </p:sp>
      <p:sp>
        <p:nvSpPr>
          <p:cNvPr name="TextBox 5" id="5"/>
          <p:cNvSpPr txBox="true"/>
          <p:nvPr/>
        </p:nvSpPr>
        <p:spPr>
          <a:xfrm rot="0">
            <a:off x="1028700" y="3828951"/>
            <a:ext cx="13718984" cy="4781550"/>
          </a:xfrm>
          <a:prstGeom prst="rect">
            <a:avLst/>
          </a:prstGeom>
        </p:spPr>
        <p:txBody>
          <a:bodyPr anchor="t" rtlCol="false" tIns="0" lIns="0" bIns="0" rIns="0">
            <a:spAutoFit/>
          </a:bodyPr>
          <a:lstStyle/>
          <a:p>
            <a:pPr algn="l" marL="647700" indent="-323850" lvl="1">
              <a:lnSpc>
                <a:spcPts val="4200"/>
              </a:lnSpc>
              <a:buFont typeface="Arial"/>
              <a:buChar char="•"/>
            </a:pPr>
            <a:r>
              <a:rPr lang="en-US" sz="3000" strike="noStrike" u="none">
                <a:solidFill>
                  <a:srgbClr val="FFFFFF"/>
                </a:solidFill>
                <a:latin typeface="Open Sans"/>
              </a:rPr>
              <a:t>Allocating the appropriate resources required in order to fully implement the Supplier Code of Conduct and/or any other commitments. </a:t>
            </a:r>
          </a:p>
          <a:p>
            <a:pPr algn="l" marL="647700" indent="-323850" lvl="1">
              <a:lnSpc>
                <a:spcPts val="4200"/>
              </a:lnSpc>
              <a:buFont typeface="Arial"/>
              <a:buChar char="•"/>
            </a:pPr>
            <a:r>
              <a:rPr lang="en-US" sz="3000" strike="noStrike" u="none">
                <a:solidFill>
                  <a:srgbClr val="FFFFFF"/>
                </a:solidFill>
                <a:latin typeface="Open Sans"/>
              </a:rPr>
              <a:t>Communicating the Supplier Code of Conduct and/or any other commitments to all relevant employees. </a:t>
            </a:r>
          </a:p>
          <a:p>
            <a:pPr algn="l" marL="647700" indent="-323850" lvl="1">
              <a:lnSpc>
                <a:spcPts val="4200"/>
              </a:lnSpc>
              <a:buFont typeface="Arial"/>
              <a:buChar char="•"/>
            </a:pPr>
            <a:r>
              <a:rPr lang="en-US" sz="3000" strike="noStrike" u="none">
                <a:solidFill>
                  <a:srgbClr val="FFFFFF"/>
                </a:solidFill>
                <a:latin typeface="Open Sans"/>
              </a:rPr>
              <a:t>Assigning responsibility for the implementation of the Supplier Code of Conduct and/or any other commitments to specific individuals who will provide the Board, suppliers and other stakeholders with compliance updates and implementation performance as required. </a:t>
            </a:r>
          </a:p>
          <a:p>
            <a:pPr algn="l" marL="647700" indent="-323850" lvl="1">
              <a:lnSpc>
                <a:spcPts val="4200"/>
              </a:lnSpc>
              <a:buFont typeface="Arial"/>
              <a:buChar char="•"/>
            </a:pPr>
            <a:r>
              <a:rPr lang="en-US" sz="3000" strike="noStrike" u="none">
                <a:solidFill>
                  <a:srgbClr val="FFFFFF"/>
                </a:solidFill>
                <a:latin typeface="Open Sans"/>
              </a:rPr>
              <a:t>Tracking suspicious signs of exploitation</a:t>
            </a:r>
          </a:p>
        </p:txBody>
      </p:sp>
      <p:sp>
        <p:nvSpPr>
          <p:cNvPr name="TextBox 6" id="6"/>
          <p:cNvSpPr txBox="true"/>
          <p:nvPr/>
        </p:nvSpPr>
        <p:spPr>
          <a:xfrm rot="0">
            <a:off x="1028700" y="3213923"/>
            <a:ext cx="12391030" cy="514350"/>
          </a:xfrm>
          <a:prstGeom prst="rect">
            <a:avLst/>
          </a:prstGeom>
        </p:spPr>
        <p:txBody>
          <a:bodyPr anchor="t" rtlCol="false" tIns="0" lIns="0" bIns="0" rIns="0">
            <a:spAutoFit/>
          </a:bodyPr>
          <a:lstStyle/>
          <a:p>
            <a:pPr algn="l" marL="0" indent="0" lvl="0">
              <a:lnSpc>
                <a:spcPts val="4200"/>
              </a:lnSpc>
              <a:spcBef>
                <a:spcPct val="0"/>
              </a:spcBef>
            </a:pPr>
            <a:r>
              <a:rPr lang="en-US" sz="3000">
                <a:solidFill>
                  <a:srgbClr val="F27244"/>
                </a:solidFill>
                <a:latin typeface="Open Sans"/>
              </a:rPr>
              <a:t>Some examples of actions could include:</a:t>
            </a:r>
          </a:p>
        </p:txBody>
      </p:sp>
    </p:spTree>
  </p:cSld>
  <p:clrMapOvr>
    <a:masterClrMapping/>
  </p:clrMapOvr>
</p:sld>
</file>

<file path=ppt/slides/slide4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0" t="-395" r="0" b="-77382"/>
            </a:stretch>
          </a:blipFill>
        </p:spPr>
      </p:sp>
      <p:sp>
        <p:nvSpPr>
          <p:cNvPr name="TextBox 3" id="3"/>
          <p:cNvSpPr txBox="true"/>
          <p:nvPr/>
        </p:nvSpPr>
        <p:spPr>
          <a:xfrm rot="0">
            <a:off x="1028700" y="1009650"/>
            <a:ext cx="8964657" cy="847725"/>
          </a:xfrm>
          <a:prstGeom prst="rect">
            <a:avLst/>
          </a:prstGeom>
        </p:spPr>
        <p:txBody>
          <a:bodyPr anchor="t" rtlCol="false" tIns="0" lIns="0" bIns="0" rIns="0">
            <a:spAutoFit/>
          </a:bodyPr>
          <a:lstStyle/>
          <a:p>
            <a:pPr algn="l" marL="0" indent="0" lvl="0">
              <a:lnSpc>
                <a:spcPts val="6599"/>
              </a:lnSpc>
              <a:spcBef>
                <a:spcPct val="0"/>
              </a:spcBef>
            </a:pPr>
            <a:r>
              <a:rPr lang="en-US" sz="5499" strike="noStrike" u="none">
                <a:solidFill>
                  <a:srgbClr val="FFFFFF"/>
                </a:solidFill>
                <a:latin typeface="Ubuntu Bold"/>
              </a:rPr>
              <a:t>Building </a:t>
            </a:r>
            <a:r>
              <a:rPr lang="en-US" sz="5499" strike="noStrike" u="none">
                <a:solidFill>
                  <a:srgbClr val="F27244"/>
                </a:solidFill>
                <a:latin typeface="Ubuntu Bold"/>
              </a:rPr>
              <a:t>relationships</a:t>
            </a:r>
          </a:p>
        </p:txBody>
      </p:sp>
      <p:sp>
        <p:nvSpPr>
          <p:cNvPr name="TextBox 4" id="4"/>
          <p:cNvSpPr txBox="true"/>
          <p:nvPr/>
        </p:nvSpPr>
        <p:spPr>
          <a:xfrm rot="0">
            <a:off x="1028700" y="2609567"/>
            <a:ext cx="14651195" cy="1047750"/>
          </a:xfrm>
          <a:prstGeom prst="rect">
            <a:avLst/>
          </a:prstGeom>
        </p:spPr>
        <p:txBody>
          <a:bodyPr anchor="t" rtlCol="false" tIns="0" lIns="0" bIns="0" rIns="0">
            <a:spAutoFit/>
          </a:bodyPr>
          <a:lstStyle/>
          <a:p>
            <a:pPr algn="l" marL="0" indent="0" lvl="0">
              <a:lnSpc>
                <a:spcPts val="4200"/>
              </a:lnSpc>
            </a:pPr>
            <a:r>
              <a:rPr lang="en-US" sz="3000" strike="noStrike" u="none">
                <a:solidFill>
                  <a:srgbClr val="FFFFFF"/>
                </a:solidFill>
                <a:latin typeface="Open Sans"/>
              </a:rPr>
              <a:t>During engagement with suppliers, it is recommended to </a:t>
            </a:r>
            <a:r>
              <a:rPr lang="en-US" sz="3000" strike="noStrike" u="none">
                <a:solidFill>
                  <a:srgbClr val="F27244"/>
                </a:solidFill>
                <a:latin typeface="Open Sans"/>
              </a:rPr>
              <a:t>get formal acknowledgment of your expectations</a:t>
            </a:r>
            <a:r>
              <a:rPr lang="en-US" sz="3000" strike="noStrike" u="none">
                <a:solidFill>
                  <a:srgbClr val="FFFFFF"/>
                </a:solidFill>
                <a:latin typeface="Open Sans"/>
              </a:rPr>
              <a:t>. </a:t>
            </a:r>
          </a:p>
        </p:txBody>
      </p:sp>
      <p:sp>
        <p:nvSpPr>
          <p:cNvPr name="TextBox 5" id="5"/>
          <p:cNvSpPr txBox="true"/>
          <p:nvPr/>
        </p:nvSpPr>
        <p:spPr>
          <a:xfrm rot="0">
            <a:off x="1028700" y="3974405"/>
            <a:ext cx="15290187" cy="1047750"/>
          </a:xfrm>
          <a:prstGeom prst="rect">
            <a:avLst/>
          </a:prstGeom>
        </p:spPr>
        <p:txBody>
          <a:bodyPr anchor="t" rtlCol="false" tIns="0" lIns="0" bIns="0" rIns="0">
            <a:spAutoFit/>
          </a:bodyPr>
          <a:lstStyle/>
          <a:p>
            <a:pPr algn="l" marL="0" indent="0" lvl="0">
              <a:lnSpc>
                <a:spcPts val="4200"/>
              </a:lnSpc>
            </a:pPr>
            <a:r>
              <a:rPr lang="en-US" sz="3000" strike="noStrike" u="none">
                <a:solidFill>
                  <a:srgbClr val="FFFFFF"/>
                </a:solidFill>
                <a:latin typeface="Open Sans"/>
              </a:rPr>
              <a:t>It is also good practice to</a:t>
            </a:r>
            <a:r>
              <a:rPr lang="en-US" sz="3000" strike="noStrike" u="none">
                <a:solidFill>
                  <a:srgbClr val="F27244"/>
                </a:solidFill>
                <a:latin typeface="Open Sans"/>
              </a:rPr>
              <a:t> invite the supplier to demonstrate their alignment</a:t>
            </a:r>
            <a:r>
              <a:rPr lang="en-US" sz="3000" strike="noStrike" u="none">
                <a:solidFill>
                  <a:srgbClr val="FFFFFF"/>
                </a:solidFill>
                <a:latin typeface="Open Sans"/>
              </a:rPr>
              <a:t> with those by sharing their own policies and best practice.</a:t>
            </a:r>
          </a:p>
        </p:txBody>
      </p:sp>
      <p:sp>
        <p:nvSpPr>
          <p:cNvPr name="TextBox 6" id="6"/>
          <p:cNvSpPr txBox="true"/>
          <p:nvPr/>
        </p:nvSpPr>
        <p:spPr>
          <a:xfrm rot="0">
            <a:off x="1028700" y="5339244"/>
            <a:ext cx="15290187" cy="1581150"/>
          </a:xfrm>
          <a:prstGeom prst="rect">
            <a:avLst/>
          </a:prstGeom>
        </p:spPr>
        <p:txBody>
          <a:bodyPr anchor="t" rtlCol="false" tIns="0" lIns="0" bIns="0" rIns="0">
            <a:spAutoFit/>
          </a:bodyPr>
          <a:lstStyle/>
          <a:p>
            <a:pPr algn="l" marL="0" indent="0" lvl="0">
              <a:lnSpc>
                <a:spcPts val="4200"/>
              </a:lnSpc>
            </a:pPr>
            <a:r>
              <a:rPr lang="en-US" sz="3000" strike="noStrike" u="none">
                <a:solidFill>
                  <a:srgbClr val="FFFFFF"/>
                </a:solidFill>
                <a:latin typeface="Open Sans"/>
              </a:rPr>
              <a:t>A constructive engagement around the sharing of best practice can be a good foundation for an open dialogue to identify potential risks and collaborate on</a:t>
            </a:r>
            <a:r>
              <a:rPr lang="en-US" sz="3000" strike="noStrike" u="none">
                <a:solidFill>
                  <a:srgbClr val="F27244"/>
                </a:solidFill>
                <a:latin typeface="Open Sans"/>
              </a:rPr>
              <a:t> continuous improvement </a:t>
            </a:r>
            <a:r>
              <a:rPr lang="en-US" sz="3000" strike="noStrike" u="none">
                <a:solidFill>
                  <a:srgbClr val="FFFFFF"/>
                </a:solidFill>
                <a:latin typeface="Open Sans"/>
              </a:rPr>
              <a:t>throughout the course of the business relationship.</a:t>
            </a:r>
          </a:p>
        </p:txBody>
      </p:sp>
    </p:spTree>
  </p:cSld>
  <p:clrMapOvr>
    <a:masterClrMapping/>
  </p:clrMapOvr>
</p:sld>
</file>

<file path=ppt/slides/slide48.xml><?xml version="1.0" encoding="utf-8"?>
<p:sld xmlns:p="http://schemas.openxmlformats.org/presentationml/2006/main" xmlns:a="http://schemas.openxmlformats.org/drawingml/2006/main" xmlns:r="http://schemas.openxmlformats.org/officeDocument/2006/relationships">
  <p:cSld>
    <p:bg>
      <p:bgPr>
        <a:solidFill>
          <a:srgbClr val="F27244"/>
        </a:solidFill>
      </p:bgPr>
    </p:bg>
    <p:spTree>
      <p:nvGrpSpPr>
        <p:cNvPr id="1" name=""/>
        <p:cNvGrpSpPr/>
        <p:nvPr/>
      </p:nvGrpSpPr>
      <p:grpSpPr>
        <a:xfrm>
          <a:off x="0" y="0"/>
          <a:ext cx="0" cy="0"/>
          <a:chOff x="0" y="0"/>
          <a:chExt cx="0" cy="0"/>
        </a:xfrm>
      </p:grpSpPr>
      <p:sp>
        <p:nvSpPr>
          <p:cNvPr name="Freeform 2" id="2"/>
          <p:cNvSpPr/>
          <p:nvPr/>
        </p:nvSpPr>
        <p:spPr>
          <a:xfrm flipH="false" flipV="false" rot="0">
            <a:off x="-443610" y="-164627"/>
            <a:ext cx="19175221" cy="10616255"/>
          </a:xfrm>
          <a:custGeom>
            <a:avLst/>
            <a:gdLst/>
            <a:ahLst/>
            <a:cxnLst/>
            <a:rect r="r" b="b" t="t" l="l"/>
            <a:pathLst>
              <a:path h="10616255" w="19175221">
                <a:moveTo>
                  <a:pt x="0" y="0"/>
                </a:moveTo>
                <a:lnTo>
                  <a:pt x="19175220" y="0"/>
                </a:lnTo>
                <a:lnTo>
                  <a:pt x="19175220" y="10616254"/>
                </a:lnTo>
                <a:lnTo>
                  <a:pt x="0" y="10616254"/>
                </a:lnTo>
                <a:lnTo>
                  <a:pt x="0" y="0"/>
                </a:lnTo>
                <a:close/>
              </a:path>
            </a:pathLst>
          </a:custGeom>
          <a:blipFill>
            <a:blip r:embed="rId2">
              <a:alphaModFix amt="13000"/>
            </a:blip>
            <a:stretch>
              <a:fillRect l="-3471" t="-3691" r="-12071" b="-13590"/>
            </a:stretch>
          </a:blipFill>
        </p:spPr>
      </p:sp>
      <p:sp>
        <p:nvSpPr>
          <p:cNvPr name="TextBox 3" id="3"/>
          <p:cNvSpPr txBox="true"/>
          <p:nvPr/>
        </p:nvSpPr>
        <p:spPr>
          <a:xfrm rot="0">
            <a:off x="1028700" y="3524312"/>
            <a:ext cx="11108324" cy="3219450"/>
          </a:xfrm>
          <a:prstGeom prst="rect">
            <a:avLst/>
          </a:prstGeom>
        </p:spPr>
        <p:txBody>
          <a:bodyPr anchor="t" rtlCol="false" tIns="0" lIns="0" bIns="0" rIns="0">
            <a:spAutoFit/>
          </a:bodyPr>
          <a:lstStyle/>
          <a:p>
            <a:pPr algn="l">
              <a:lnSpc>
                <a:spcPts val="12595"/>
              </a:lnSpc>
            </a:pPr>
            <a:r>
              <a:rPr lang="en-US" sz="10496">
                <a:solidFill>
                  <a:srgbClr val="FFFFFF"/>
                </a:solidFill>
                <a:latin typeface="Ubuntu Bold"/>
              </a:rPr>
              <a:t>Reporting &amp; Remediation</a:t>
            </a:r>
          </a:p>
        </p:txBody>
      </p:sp>
    </p:spTree>
  </p:cSld>
  <p:clrMapOvr>
    <a:masterClrMapping/>
  </p:clrMapOvr>
</p:sld>
</file>

<file path=ppt/slides/slide4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0" t="-395" r="0" b="-77382"/>
            </a:stretch>
          </a:blipFill>
        </p:spPr>
      </p:sp>
      <p:sp>
        <p:nvSpPr>
          <p:cNvPr name="TextBox 3" id="3"/>
          <p:cNvSpPr txBox="true"/>
          <p:nvPr/>
        </p:nvSpPr>
        <p:spPr>
          <a:xfrm rot="0">
            <a:off x="1028700" y="1009650"/>
            <a:ext cx="8585849" cy="847725"/>
          </a:xfrm>
          <a:prstGeom prst="rect">
            <a:avLst/>
          </a:prstGeom>
        </p:spPr>
        <p:txBody>
          <a:bodyPr anchor="t" rtlCol="false" tIns="0" lIns="0" bIns="0" rIns="0">
            <a:spAutoFit/>
          </a:bodyPr>
          <a:lstStyle/>
          <a:p>
            <a:pPr algn="l" marL="0" indent="0" lvl="0">
              <a:lnSpc>
                <a:spcPts val="6599"/>
              </a:lnSpc>
              <a:spcBef>
                <a:spcPct val="0"/>
              </a:spcBef>
            </a:pPr>
            <a:r>
              <a:rPr lang="en-US" sz="5499" strike="noStrike" u="none">
                <a:solidFill>
                  <a:srgbClr val="FFFFFF"/>
                </a:solidFill>
                <a:latin typeface="Ubuntu Bold"/>
              </a:rPr>
              <a:t>Prevention </a:t>
            </a:r>
            <a:r>
              <a:rPr lang="en-US" sz="5499" strike="noStrike" u="none">
                <a:solidFill>
                  <a:srgbClr val="F27244"/>
                </a:solidFill>
                <a:latin typeface="Ubuntu Bold"/>
              </a:rPr>
              <a:t>Protocols</a:t>
            </a:r>
          </a:p>
        </p:txBody>
      </p:sp>
      <p:sp>
        <p:nvSpPr>
          <p:cNvPr name="TextBox 4" id="4"/>
          <p:cNvSpPr txBox="true"/>
          <p:nvPr/>
        </p:nvSpPr>
        <p:spPr>
          <a:xfrm rot="0">
            <a:off x="1028700" y="2650861"/>
            <a:ext cx="9005888" cy="1085850"/>
          </a:xfrm>
          <a:prstGeom prst="rect">
            <a:avLst/>
          </a:prstGeom>
        </p:spPr>
        <p:txBody>
          <a:bodyPr anchor="t" rtlCol="false" tIns="0" lIns="0" bIns="0" rIns="0">
            <a:spAutoFit/>
          </a:bodyPr>
          <a:lstStyle/>
          <a:p>
            <a:pPr algn="l" marL="777240" indent="-388620" lvl="1">
              <a:lnSpc>
                <a:spcPts val="4320"/>
              </a:lnSpc>
              <a:buFont typeface="Arial"/>
              <a:buChar char="•"/>
            </a:pPr>
            <a:r>
              <a:rPr lang="en-US" sz="3600" strike="noStrike" u="none">
                <a:solidFill>
                  <a:srgbClr val="F27244"/>
                </a:solidFill>
                <a:latin typeface="Open Sans"/>
              </a:rPr>
              <a:t>Anti-Slavery</a:t>
            </a:r>
            <a:r>
              <a:rPr lang="en-US" sz="3600" strike="noStrike" u="none">
                <a:solidFill>
                  <a:srgbClr val="FFFFFF"/>
                </a:solidFill>
                <a:latin typeface="Open Sans"/>
              </a:rPr>
              <a:t> Lead</a:t>
            </a:r>
          </a:p>
          <a:p>
            <a:pPr algn="l" marL="777240" indent="-388620" lvl="1">
              <a:lnSpc>
                <a:spcPts val="4320"/>
              </a:lnSpc>
              <a:buFont typeface="Arial"/>
              <a:buChar char="•"/>
            </a:pPr>
            <a:r>
              <a:rPr lang="en-US" sz="3600" strike="noStrike" u="none">
                <a:solidFill>
                  <a:srgbClr val="FFFFFF"/>
                </a:solidFill>
                <a:latin typeface="Open Sans"/>
              </a:rPr>
              <a:t>Anti-Slavery Committee</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395" r="0" b="-77382"/>
            </a:stretch>
          </a:blipFill>
        </p:spPr>
      </p:sp>
      <p:sp>
        <p:nvSpPr>
          <p:cNvPr name="Freeform 3" id="3"/>
          <p:cNvSpPr/>
          <p:nvPr/>
        </p:nvSpPr>
        <p:spPr>
          <a:xfrm flipH="false" flipV="false" rot="0">
            <a:off x="0" y="51677"/>
            <a:ext cx="18288000" cy="10235323"/>
          </a:xfrm>
          <a:custGeom>
            <a:avLst/>
            <a:gdLst/>
            <a:ahLst/>
            <a:cxnLst/>
            <a:rect r="r" b="b" t="t" l="l"/>
            <a:pathLst>
              <a:path h="10235323" w="18288000">
                <a:moveTo>
                  <a:pt x="0" y="0"/>
                </a:moveTo>
                <a:lnTo>
                  <a:pt x="18288000" y="0"/>
                </a:lnTo>
                <a:lnTo>
                  <a:pt x="18288000" y="10235323"/>
                </a:lnTo>
                <a:lnTo>
                  <a:pt x="0" y="10235323"/>
                </a:lnTo>
                <a:lnTo>
                  <a:pt x="0" y="0"/>
                </a:lnTo>
                <a:close/>
              </a:path>
            </a:pathLst>
          </a:custGeom>
          <a:blipFill>
            <a:blip r:embed="rId3"/>
            <a:stretch>
              <a:fillRect l="0" t="0" r="0" b="-34006"/>
            </a:stretch>
          </a:blipFill>
        </p:spPr>
      </p:sp>
      <p:sp>
        <p:nvSpPr>
          <p:cNvPr name="Freeform 4" id="4"/>
          <p:cNvSpPr/>
          <p:nvPr/>
        </p:nvSpPr>
        <p:spPr>
          <a:xfrm flipH="false" flipV="false" rot="0">
            <a:off x="0" y="51677"/>
            <a:ext cx="18413247" cy="18413247"/>
          </a:xfrm>
          <a:custGeom>
            <a:avLst/>
            <a:gdLst/>
            <a:ahLst/>
            <a:cxnLst/>
            <a:rect r="r" b="b" t="t" l="l"/>
            <a:pathLst>
              <a:path h="18413247" w="18413247">
                <a:moveTo>
                  <a:pt x="0" y="0"/>
                </a:moveTo>
                <a:lnTo>
                  <a:pt x="18413247" y="0"/>
                </a:lnTo>
                <a:lnTo>
                  <a:pt x="18413247" y="18413246"/>
                </a:lnTo>
                <a:lnTo>
                  <a:pt x="0" y="1841324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5" id="5"/>
          <p:cNvSpPr txBox="true"/>
          <p:nvPr/>
        </p:nvSpPr>
        <p:spPr>
          <a:xfrm rot="0">
            <a:off x="1176303" y="5314948"/>
            <a:ext cx="7000420" cy="3943352"/>
          </a:xfrm>
          <a:prstGeom prst="rect">
            <a:avLst/>
          </a:prstGeom>
        </p:spPr>
        <p:txBody>
          <a:bodyPr anchor="t" rtlCol="false" tIns="0" lIns="0" bIns="0" rIns="0">
            <a:spAutoFit/>
          </a:bodyPr>
          <a:lstStyle/>
          <a:p>
            <a:pPr algn="l">
              <a:lnSpc>
                <a:spcPts val="6299"/>
              </a:lnSpc>
            </a:pPr>
            <a:r>
              <a:rPr lang="en-US" sz="4499">
                <a:solidFill>
                  <a:srgbClr val="FFFFFF"/>
                </a:solidFill>
                <a:latin typeface="Ubuntu Bold"/>
              </a:rPr>
              <a:t>What is your understanding of the term modern slavery? How about labour exploitation?</a:t>
            </a:r>
          </a:p>
        </p:txBody>
      </p:sp>
    </p:spTree>
  </p:cSld>
  <p:clrMapOvr>
    <a:masterClrMapping/>
  </p:clrMapOvr>
</p:sld>
</file>

<file path=ppt/slides/slide5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0" t="-395" r="0" b="-77382"/>
            </a:stretch>
          </a:blipFill>
        </p:spPr>
      </p:sp>
      <p:sp>
        <p:nvSpPr>
          <p:cNvPr name="TextBox 3" id="3"/>
          <p:cNvSpPr txBox="true"/>
          <p:nvPr/>
        </p:nvSpPr>
        <p:spPr>
          <a:xfrm rot="0">
            <a:off x="1028700" y="1009650"/>
            <a:ext cx="8969523" cy="847725"/>
          </a:xfrm>
          <a:prstGeom prst="rect">
            <a:avLst/>
          </a:prstGeom>
        </p:spPr>
        <p:txBody>
          <a:bodyPr anchor="t" rtlCol="false" tIns="0" lIns="0" bIns="0" rIns="0">
            <a:spAutoFit/>
          </a:bodyPr>
          <a:lstStyle/>
          <a:p>
            <a:pPr algn="l" marL="0" indent="0" lvl="0">
              <a:lnSpc>
                <a:spcPts val="6599"/>
              </a:lnSpc>
              <a:spcBef>
                <a:spcPct val="0"/>
              </a:spcBef>
            </a:pPr>
            <a:r>
              <a:rPr lang="en-US" sz="5499" strike="noStrike" u="none">
                <a:solidFill>
                  <a:srgbClr val="FFFFFF"/>
                </a:solidFill>
                <a:latin typeface="Ubuntu Bold"/>
              </a:rPr>
              <a:t>Reporting </a:t>
            </a:r>
            <a:r>
              <a:rPr lang="en-US" sz="5499" strike="noStrike" u="none">
                <a:solidFill>
                  <a:srgbClr val="F27244"/>
                </a:solidFill>
                <a:latin typeface="Ubuntu Bold"/>
              </a:rPr>
              <a:t>Protocols</a:t>
            </a:r>
          </a:p>
        </p:txBody>
      </p:sp>
      <p:sp>
        <p:nvSpPr>
          <p:cNvPr name="TextBox 4" id="4"/>
          <p:cNvSpPr txBox="true"/>
          <p:nvPr/>
        </p:nvSpPr>
        <p:spPr>
          <a:xfrm rot="0">
            <a:off x="1028700" y="2494588"/>
            <a:ext cx="11521428" cy="542925"/>
          </a:xfrm>
          <a:prstGeom prst="rect">
            <a:avLst/>
          </a:prstGeom>
        </p:spPr>
        <p:txBody>
          <a:bodyPr anchor="t" rtlCol="false" tIns="0" lIns="0" bIns="0" rIns="0">
            <a:spAutoFit/>
          </a:bodyPr>
          <a:lstStyle/>
          <a:p>
            <a:pPr algn="l">
              <a:lnSpc>
                <a:spcPts val="4320"/>
              </a:lnSpc>
              <a:spcBef>
                <a:spcPct val="0"/>
              </a:spcBef>
            </a:pPr>
            <a:r>
              <a:rPr lang="en-US" sz="3600" strike="noStrike" u="none">
                <a:solidFill>
                  <a:srgbClr val="FFFFFF"/>
                </a:solidFill>
                <a:latin typeface="Open Sans"/>
              </a:rPr>
              <a:t>[Outline your reporting protocols here]</a:t>
            </a:r>
          </a:p>
        </p:txBody>
      </p:sp>
    </p:spTree>
  </p:cSld>
  <p:clrMapOvr>
    <a:masterClrMapping/>
  </p:clrMapOvr>
</p:sld>
</file>

<file path=ppt/slides/slide5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0" t="-395" r="0" b="-77382"/>
            </a:stretch>
          </a:blipFill>
        </p:spPr>
      </p:sp>
      <p:sp>
        <p:nvSpPr>
          <p:cNvPr name="TextBox 3" id="3"/>
          <p:cNvSpPr txBox="true"/>
          <p:nvPr/>
        </p:nvSpPr>
        <p:spPr>
          <a:xfrm rot="0">
            <a:off x="1028700" y="1009650"/>
            <a:ext cx="8026322" cy="847725"/>
          </a:xfrm>
          <a:prstGeom prst="rect">
            <a:avLst/>
          </a:prstGeom>
        </p:spPr>
        <p:txBody>
          <a:bodyPr anchor="t" rtlCol="false" tIns="0" lIns="0" bIns="0" rIns="0">
            <a:spAutoFit/>
          </a:bodyPr>
          <a:lstStyle/>
          <a:p>
            <a:pPr algn="l" marL="0" indent="0" lvl="0">
              <a:lnSpc>
                <a:spcPts val="6599"/>
              </a:lnSpc>
              <a:spcBef>
                <a:spcPct val="0"/>
              </a:spcBef>
            </a:pPr>
            <a:r>
              <a:rPr lang="en-US" sz="5499" strike="noStrike" u="none">
                <a:solidFill>
                  <a:srgbClr val="FFFFFF"/>
                </a:solidFill>
                <a:latin typeface="Ubuntu Bold"/>
              </a:rPr>
              <a:t>Follow Up</a:t>
            </a:r>
            <a:r>
              <a:rPr lang="en-US" sz="5499" strike="noStrike" u="none">
                <a:solidFill>
                  <a:srgbClr val="F27244"/>
                </a:solidFill>
                <a:latin typeface="Ubuntu Bold"/>
              </a:rPr>
              <a:t> Actions</a:t>
            </a:r>
          </a:p>
        </p:txBody>
      </p:sp>
      <p:sp>
        <p:nvSpPr>
          <p:cNvPr name="TextBox 4" id="4"/>
          <p:cNvSpPr txBox="true"/>
          <p:nvPr/>
        </p:nvSpPr>
        <p:spPr>
          <a:xfrm rot="0">
            <a:off x="1028700" y="2670648"/>
            <a:ext cx="9192276" cy="1628775"/>
          </a:xfrm>
          <a:prstGeom prst="rect">
            <a:avLst/>
          </a:prstGeom>
        </p:spPr>
        <p:txBody>
          <a:bodyPr anchor="t" rtlCol="false" tIns="0" lIns="0" bIns="0" rIns="0">
            <a:spAutoFit/>
          </a:bodyPr>
          <a:lstStyle/>
          <a:p>
            <a:pPr algn="just" marL="777240" indent="-388620" lvl="1">
              <a:lnSpc>
                <a:spcPts val="4320"/>
              </a:lnSpc>
              <a:spcBef>
                <a:spcPct val="0"/>
              </a:spcBef>
              <a:buFont typeface="Arial"/>
              <a:buChar char="•"/>
            </a:pPr>
            <a:r>
              <a:rPr lang="en-US" sz="3600" strike="noStrike" u="none">
                <a:solidFill>
                  <a:srgbClr val="FFFFFF"/>
                </a:solidFill>
                <a:latin typeface="Open Sans"/>
              </a:rPr>
              <a:t>Investigation</a:t>
            </a:r>
          </a:p>
          <a:p>
            <a:pPr algn="just" marL="777240" indent="-388620" lvl="1">
              <a:lnSpc>
                <a:spcPts val="4320"/>
              </a:lnSpc>
              <a:spcBef>
                <a:spcPct val="0"/>
              </a:spcBef>
              <a:buFont typeface="Arial"/>
              <a:buChar char="•"/>
            </a:pPr>
            <a:r>
              <a:rPr lang="en-US" sz="3600" strike="noStrike" u="none">
                <a:solidFill>
                  <a:srgbClr val="FFFFFF"/>
                </a:solidFill>
                <a:latin typeface="Open Sans"/>
              </a:rPr>
              <a:t>Victim Services</a:t>
            </a:r>
          </a:p>
          <a:p>
            <a:pPr algn="just" marL="777240" indent="-388620" lvl="1">
              <a:lnSpc>
                <a:spcPts val="4320"/>
              </a:lnSpc>
              <a:spcBef>
                <a:spcPct val="0"/>
              </a:spcBef>
              <a:buFont typeface="Arial"/>
              <a:buChar char="•"/>
            </a:pPr>
            <a:r>
              <a:rPr lang="en-US" sz="3600" strike="noStrike" u="none">
                <a:solidFill>
                  <a:srgbClr val="FFFFFF"/>
                </a:solidFill>
                <a:latin typeface="Open Sans"/>
              </a:rPr>
              <a:t>Root Cause Analysis</a:t>
            </a:r>
          </a:p>
        </p:txBody>
      </p:sp>
    </p:spTree>
  </p:cSld>
  <p:clrMapOvr>
    <a:masterClrMapping/>
  </p:clrMapOvr>
</p:sld>
</file>

<file path=ppt/slides/slide52.xml><?xml version="1.0" encoding="utf-8"?>
<p:sld xmlns:p="http://schemas.openxmlformats.org/presentationml/2006/main" xmlns:a="http://schemas.openxmlformats.org/drawingml/2006/main">
  <p:cSld>
    <p:bg>
      <p:bgPr>
        <a:solidFill>
          <a:srgbClr val="F27244"/>
        </a:solidFill>
      </p:bgPr>
    </p:bg>
    <p:spTree>
      <p:nvGrpSpPr>
        <p:cNvPr id="1" name=""/>
        <p:cNvGrpSpPr/>
        <p:nvPr/>
      </p:nvGrpSpPr>
      <p:grpSpPr>
        <a:xfrm>
          <a:off x="0" y="0"/>
          <a:ext cx="0" cy="0"/>
          <a:chOff x="0" y="0"/>
          <a:chExt cx="0" cy="0"/>
        </a:xfrm>
      </p:grpSpPr>
      <p:sp>
        <p:nvSpPr>
          <p:cNvPr name="TextBox 2" id="2"/>
          <p:cNvSpPr txBox="true"/>
          <p:nvPr/>
        </p:nvSpPr>
        <p:spPr>
          <a:xfrm rot="0">
            <a:off x="1028700" y="4310062"/>
            <a:ext cx="13363770" cy="1628775"/>
          </a:xfrm>
          <a:prstGeom prst="rect">
            <a:avLst/>
          </a:prstGeom>
        </p:spPr>
        <p:txBody>
          <a:bodyPr anchor="t" rtlCol="false" tIns="0" lIns="0" bIns="0" rIns="0">
            <a:spAutoFit/>
          </a:bodyPr>
          <a:lstStyle/>
          <a:p>
            <a:pPr algn="l">
              <a:lnSpc>
                <a:spcPts val="12595"/>
              </a:lnSpc>
            </a:pPr>
            <a:r>
              <a:rPr lang="en-US" sz="10496">
                <a:solidFill>
                  <a:srgbClr val="FFFFFF"/>
                </a:solidFill>
                <a:latin typeface="Ubuntu Bold"/>
              </a:rPr>
              <a:t>Other Partnerships</a:t>
            </a:r>
          </a:p>
        </p:txBody>
      </p:sp>
    </p:spTree>
  </p:cSld>
  <p:clrMapOvr>
    <a:masterClrMapping/>
  </p:clrMapOvr>
</p:sld>
</file>

<file path=ppt/slides/slide5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0" t="-395" r="0" b="-77382"/>
            </a:stretch>
          </a:blipFill>
        </p:spPr>
      </p:sp>
      <p:sp>
        <p:nvSpPr>
          <p:cNvPr name="TextBox 3" id="3"/>
          <p:cNvSpPr txBox="true"/>
          <p:nvPr/>
        </p:nvSpPr>
        <p:spPr>
          <a:xfrm rot="0">
            <a:off x="1028700" y="1009650"/>
            <a:ext cx="8177923" cy="847725"/>
          </a:xfrm>
          <a:prstGeom prst="rect">
            <a:avLst/>
          </a:prstGeom>
        </p:spPr>
        <p:txBody>
          <a:bodyPr anchor="t" rtlCol="false" tIns="0" lIns="0" bIns="0" rIns="0">
            <a:spAutoFit/>
          </a:bodyPr>
          <a:lstStyle/>
          <a:p>
            <a:pPr algn="l" marL="0" indent="0" lvl="0">
              <a:lnSpc>
                <a:spcPts val="6599"/>
              </a:lnSpc>
              <a:spcBef>
                <a:spcPct val="0"/>
              </a:spcBef>
            </a:pPr>
            <a:r>
              <a:rPr lang="en-US" sz="5499" strike="noStrike" u="none">
                <a:solidFill>
                  <a:srgbClr val="FFFFFF"/>
                </a:solidFill>
                <a:latin typeface="Ubuntu Bold"/>
              </a:rPr>
              <a:t>What else </a:t>
            </a:r>
            <a:r>
              <a:rPr lang="en-US" sz="5499" strike="noStrike" u="none">
                <a:solidFill>
                  <a:srgbClr val="F27244"/>
                </a:solidFill>
                <a:latin typeface="Ubuntu Bold"/>
              </a:rPr>
              <a:t>can we do?</a:t>
            </a:r>
          </a:p>
        </p:txBody>
      </p:sp>
      <p:sp>
        <p:nvSpPr>
          <p:cNvPr name="TextBox 4" id="4"/>
          <p:cNvSpPr txBox="true"/>
          <p:nvPr/>
        </p:nvSpPr>
        <p:spPr>
          <a:xfrm rot="0">
            <a:off x="1028700" y="2857500"/>
            <a:ext cx="15092137" cy="1085850"/>
          </a:xfrm>
          <a:prstGeom prst="rect">
            <a:avLst/>
          </a:prstGeom>
        </p:spPr>
        <p:txBody>
          <a:bodyPr anchor="t" rtlCol="false" tIns="0" lIns="0" bIns="0" rIns="0">
            <a:spAutoFit/>
          </a:bodyPr>
          <a:lstStyle/>
          <a:p>
            <a:pPr algn="l">
              <a:lnSpc>
                <a:spcPts val="4319"/>
              </a:lnSpc>
              <a:spcBef>
                <a:spcPct val="0"/>
              </a:spcBef>
            </a:pPr>
            <a:r>
              <a:rPr lang="en-US" sz="3599" strike="noStrike" u="none">
                <a:solidFill>
                  <a:srgbClr val="FFFFFF"/>
                </a:solidFill>
                <a:latin typeface="Open Sans"/>
              </a:rPr>
              <a:t>Hotels have a unique opportunity to address modern slavery by </a:t>
            </a:r>
            <a:r>
              <a:rPr lang="en-US" sz="3599" strike="noStrike" u="none">
                <a:solidFill>
                  <a:srgbClr val="F27244"/>
                </a:solidFill>
                <a:latin typeface="Open Sans"/>
              </a:rPr>
              <a:t>engaging with their wider communities.</a:t>
            </a:r>
            <a:r>
              <a:rPr lang="en-US" sz="3599" strike="noStrike" u="none">
                <a:solidFill>
                  <a:srgbClr val="FFFFFF"/>
                </a:solidFill>
                <a:latin typeface="Open Sans"/>
              </a:rPr>
              <a:t> </a:t>
            </a:r>
          </a:p>
        </p:txBody>
      </p:sp>
      <p:sp>
        <p:nvSpPr>
          <p:cNvPr name="TextBox 5" id="5"/>
          <p:cNvSpPr txBox="true"/>
          <p:nvPr/>
        </p:nvSpPr>
        <p:spPr>
          <a:xfrm rot="0">
            <a:off x="1028700" y="4361417"/>
            <a:ext cx="14747789" cy="2527935"/>
          </a:xfrm>
          <a:prstGeom prst="rect">
            <a:avLst/>
          </a:prstGeom>
        </p:spPr>
        <p:txBody>
          <a:bodyPr anchor="t" rtlCol="false" tIns="0" lIns="0" bIns="0" rIns="0">
            <a:spAutoFit/>
          </a:bodyPr>
          <a:lstStyle/>
          <a:p>
            <a:pPr algn="l">
              <a:lnSpc>
                <a:spcPts val="5039"/>
              </a:lnSpc>
            </a:pPr>
            <a:r>
              <a:rPr lang="en-US" sz="3599">
                <a:solidFill>
                  <a:srgbClr val="FFFFFF"/>
                </a:solidFill>
                <a:latin typeface="Open Sans"/>
              </a:rPr>
              <a:t>1. </a:t>
            </a:r>
            <a:r>
              <a:rPr lang="en-US" sz="3599" strike="noStrike" u="none">
                <a:solidFill>
                  <a:srgbClr val="FFFFFF"/>
                </a:solidFill>
                <a:latin typeface="Open Sans"/>
              </a:rPr>
              <a:t>Engaging with business </a:t>
            </a:r>
            <a:r>
              <a:rPr lang="en-US" sz="3599" strike="noStrike" u="none">
                <a:solidFill>
                  <a:srgbClr val="F27244"/>
                </a:solidFill>
                <a:latin typeface="Open Sans"/>
              </a:rPr>
              <a:t>collaborations and investment partners</a:t>
            </a:r>
          </a:p>
          <a:p>
            <a:pPr algn="l">
              <a:lnSpc>
                <a:spcPts val="5039"/>
              </a:lnSpc>
            </a:pPr>
            <a:r>
              <a:rPr lang="en-US" sz="3599" strike="noStrike" u="none">
                <a:solidFill>
                  <a:srgbClr val="FFFFFF"/>
                </a:solidFill>
                <a:latin typeface="Open Sans"/>
              </a:rPr>
              <a:t>2. Joining networks and alliances </a:t>
            </a:r>
          </a:p>
          <a:p>
            <a:pPr algn="l">
              <a:lnSpc>
                <a:spcPts val="5039"/>
              </a:lnSpc>
            </a:pPr>
            <a:r>
              <a:rPr lang="en-US" sz="3599" strike="noStrike" u="none">
                <a:solidFill>
                  <a:srgbClr val="FFFFFF"/>
                </a:solidFill>
                <a:latin typeface="Open Sans"/>
              </a:rPr>
              <a:t>3. Working with specialist service providers and building community partnerships</a:t>
            </a:r>
          </a:p>
        </p:txBody>
      </p:sp>
    </p:spTree>
  </p:cSld>
  <p:clrMapOvr>
    <a:masterClrMapping/>
  </p:clrMapOvr>
</p:sld>
</file>

<file path=ppt/slides/slide5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0" t="-12172" r="0" b="-6377"/>
            </a:stretch>
          </a:blipFill>
        </p:spPr>
      </p:sp>
      <p:sp>
        <p:nvSpPr>
          <p:cNvPr name="Freeform 3" id="3"/>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4"/>
            <a:stretch>
              <a:fillRect l="0" t="-395" r="0" b="-77382"/>
            </a:stretch>
          </a:blipFill>
        </p:spPr>
      </p:sp>
      <p:sp>
        <p:nvSpPr>
          <p:cNvPr name="Freeform 4" id="4"/>
          <p:cNvSpPr/>
          <p:nvPr/>
        </p:nvSpPr>
        <p:spPr>
          <a:xfrm flipH="false" flipV="false" rot="0">
            <a:off x="0" y="-9525"/>
            <a:ext cx="18288000" cy="10296525"/>
          </a:xfrm>
          <a:custGeom>
            <a:avLst/>
            <a:gdLst/>
            <a:ahLst/>
            <a:cxnLst/>
            <a:rect r="r" b="b" t="t" l="l"/>
            <a:pathLst>
              <a:path h="10296525" w="18288000">
                <a:moveTo>
                  <a:pt x="0" y="0"/>
                </a:moveTo>
                <a:lnTo>
                  <a:pt x="18288000" y="0"/>
                </a:lnTo>
                <a:lnTo>
                  <a:pt x="18288000" y="10296525"/>
                </a:lnTo>
                <a:lnTo>
                  <a:pt x="0" y="10296525"/>
                </a:lnTo>
                <a:lnTo>
                  <a:pt x="0" y="0"/>
                </a:lnTo>
                <a:close/>
              </a:path>
            </a:pathLst>
          </a:custGeom>
          <a:blipFill>
            <a:blip r:embed="rId5"/>
            <a:stretch>
              <a:fillRect l="0" t="-14261" r="0" b="-4178"/>
            </a:stretch>
          </a:blipFill>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0" t="-395" r="0" b="-77382"/>
            </a:stretch>
          </a:blipFill>
        </p:spPr>
      </p:sp>
      <p:sp>
        <p:nvSpPr>
          <p:cNvPr name="Freeform 3" id="3"/>
          <p:cNvSpPr/>
          <p:nvPr/>
        </p:nvSpPr>
        <p:spPr>
          <a:xfrm flipH="false" flipV="false" rot="0">
            <a:off x="705506" y="571861"/>
            <a:ext cx="16876989" cy="9143279"/>
          </a:xfrm>
          <a:custGeom>
            <a:avLst/>
            <a:gdLst/>
            <a:ahLst/>
            <a:cxnLst/>
            <a:rect r="r" b="b" t="t" l="l"/>
            <a:pathLst>
              <a:path h="9143279" w="16876989">
                <a:moveTo>
                  <a:pt x="0" y="0"/>
                </a:moveTo>
                <a:lnTo>
                  <a:pt x="16876988" y="0"/>
                </a:lnTo>
                <a:lnTo>
                  <a:pt x="16876988" y="9143278"/>
                </a:lnTo>
                <a:lnTo>
                  <a:pt x="0" y="9143278"/>
                </a:lnTo>
                <a:lnTo>
                  <a:pt x="0" y="0"/>
                </a:lnTo>
                <a:close/>
              </a:path>
            </a:pathLst>
          </a:custGeom>
          <a:blipFill>
            <a:blip r:embed="rId4">
              <a:alphaModFix amt="4000"/>
            </a:blip>
            <a:stretch>
              <a:fillRect l="-3230" t="-3511" r="-4306" b="-8039"/>
            </a:stretch>
          </a:blipFill>
        </p:spPr>
      </p:sp>
      <p:grpSp>
        <p:nvGrpSpPr>
          <p:cNvPr name="Group 4" id="4"/>
          <p:cNvGrpSpPr/>
          <p:nvPr/>
        </p:nvGrpSpPr>
        <p:grpSpPr>
          <a:xfrm rot="0">
            <a:off x="11066391" y="3430176"/>
            <a:ext cx="3425579" cy="3425579"/>
            <a:chOff x="0" y="0"/>
            <a:chExt cx="812800" cy="812800"/>
          </a:xfrm>
        </p:grpSpPr>
        <p:sp>
          <p:nvSpPr>
            <p:cNvPr name="Freeform 5" id="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7244"/>
            </a:solidFill>
          </p:spPr>
        </p:sp>
        <p:sp>
          <p:nvSpPr>
            <p:cNvPr name="TextBox 6" id="6"/>
            <p:cNvSpPr txBox="true"/>
            <p:nvPr/>
          </p:nvSpPr>
          <p:spPr>
            <a:xfrm>
              <a:off x="76200" y="19050"/>
              <a:ext cx="660400" cy="717550"/>
            </a:xfrm>
            <a:prstGeom prst="rect">
              <a:avLst/>
            </a:prstGeom>
          </p:spPr>
          <p:txBody>
            <a:bodyPr anchor="ctr" rtlCol="false" tIns="50800" lIns="50800" bIns="50800" rIns="50800"/>
            <a:lstStyle/>
            <a:p>
              <a:pPr algn="ctr">
                <a:lnSpc>
                  <a:spcPts val="3359"/>
                </a:lnSpc>
              </a:pPr>
            </a:p>
          </p:txBody>
        </p:sp>
      </p:grpSp>
      <p:grpSp>
        <p:nvGrpSpPr>
          <p:cNvPr name="Group 7" id="7"/>
          <p:cNvGrpSpPr/>
          <p:nvPr/>
        </p:nvGrpSpPr>
        <p:grpSpPr>
          <a:xfrm rot="0">
            <a:off x="3314153" y="3430176"/>
            <a:ext cx="3425579" cy="3425579"/>
            <a:chOff x="0" y="0"/>
            <a:chExt cx="812800" cy="812800"/>
          </a:xfrm>
        </p:grpSpPr>
        <p:sp>
          <p:nvSpPr>
            <p:cNvPr name="Freeform 8" id="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7244"/>
            </a:solidFill>
          </p:spPr>
        </p:sp>
        <p:sp>
          <p:nvSpPr>
            <p:cNvPr name="TextBox 9" id="9"/>
            <p:cNvSpPr txBox="true"/>
            <p:nvPr/>
          </p:nvSpPr>
          <p:spPr>
            <a:xfrm>
              <a:off x="76200" y="19050"/>
              <a:ext cx="660400" cy="717550"/>
            </a:xfrm>
            <a:prstGeom prst="rect">
              <a:avLst/>
            </a:prstGeom>
          </p:spPr>
          <p:txBody>
            <a:bodyPr anchor="ctr" rtlCol="false" tIns="50800" lIns="50800" bIns="50800" rIns="50800"/>
            <a:lstStyle/>
            <a:p>
              <a:pPr algn="ctr">
                <a:lnSpc>
                  <a:spcPts val="3359"/>
                </a:lnSpc>
              </a:pPr>
            </a:p>
          </p:txBody>
        </p:sp>
      </p:grpSp>
      <p:sp>
        <p:nvSpPr>
          <p:cNvPr name="TextBox 10" id="10"/>
          <p:cNvSpPr txBox="true"/>
          <p:nvPr/>
        </p:nvSpPr>
        <p:spPr>
          <a:xfrm rot="0">
            <a:off x="1028700" y="904875"/>
            <a:ext cx="8199954" cy="955675"/>
          </a:xfrm>
          <a:prstGeom prst="rect">
            <a:avLst/>
          </a:prstGeom>
        </p:spPr>
        <p:txBody>
          <a:bodyPr anchor="t" rtlCol="false" tIns="0" lIns="0" bIns="0" rIns="0">
            <a:spAutoFit/>
          </a:bodyPr>
          <a:lstStyle/>
          <a:p>
            <a:pPr algn="l" marL="0" indent="0" lvl="0">
              <a:lnSpc>
                <a:spcPts val="7699"/>
              </a:lnSpc>
              <a:spcBef>
                <a:spcPct val="0"/>
              </a:spcBef>
            </a:pPr>
            <a:r>
              <a:rPr lang="en-US" sz="5499" strike="noStrike" u="none">
                <a:solidFill>
                  <a:srgbClr val="FFFFFF"/>
                </a:solidFill>
                <a:latin typeface="Ubuntu Bold"/>
              </a:rPr>
              <a:t>What is </a:t>
            </a:r>
            <a:r>
              <a:rPr lang="en-US" sz="5499" strike="noStrike" u="none">
                <a:solidFill>
                  <a:srgbClr val="F27244"/>
                </a:solidFill>
                <a:latin typeface="Ubuntu Bold"/>
              </a:rPr>
              <a:t>Modern Slavery?</a:t>
            </a:r>
          </a:p>
        </p:txBody>
      </p:sp>
      <p:sp>
        <p:nvSpPr>
          <p:cNvPr name="TextBox 11" id="11"/>
          <p:cNvSpPr txBox="true"/>
          <p:nvPr/>
        </p:nvSpPr>
        <p:spPr>
          <a:xfrm rot="0">
            <a:off x="2454161" y="7074830"/>
            <a:ext cx="5145562" cy="1736725"/>
          </a:xfrm>
          <a:prstGeom prst="rect">
            <a:avLst/>
          </a:prstGeom>
        </p:spPr>
        <p:txBody>
          <a:bodyPr anchor="t" rtlCol="false" tIns="0" lIns="0" bIns="0" rIns="0">
            <a:spAutoFit/>
          </a:bodyPr>
          <a:lstStyle/>
          <a:p>
            <a:pPr algn="ctr">
              <a:lnSpc>
                <a:spcPts val="3499"/>
              </a:lnSpc>
            </a:pPr>
            <a:r>
              <a:rPr lang="en-US" sz="2499">
                <a:solidFill>
                  <a:srgbClr val="FFFFFF"/>
                </a:solidFill>
                <a:latin typeface="Open Sans"/>
              </a:rPr>
              <a:t>The movement of people by means such as force, fraud, coercion, or deception with the aim of exploiting them.</a:t>
            </a:r>
            <a:r>
              <a:rPr lang="en-US" sz="2499">
                <a:solidFill>
                  <a:srgbClr val="FFFFFF"/>
                </a:solidFill>
                <a:latin typeface="Open Sans"/>
              </a:rPr>
              <a:t> </a:t>
            </a:r>
          </a:p>
        </p:txBody>
      </p:sp>
      <p:sp>
        <p:nvSpPr>
          <p:cNvPr name="TextBox 12" id="12"/>
          <p:cNvSpPr txBox="true"/>
          <p:nvPr/>
        </p:nvSpPr>
        <p:spPr>
          <a:xfrm rot="0">
            <a:off x="9337306" y="7074830"/>
            <a:ext cx="6883749" cy="2174875"/>
          </a:xfrm>
          <a:prstGeom prst="rect">
            <a:avLst/>
          </a:prstGeom>
        </p:spPr>
        <p:txBody>
          <a:bodyPr anchor="t" rtlCol="false" tIns="0" lIns="0" bIns="0" rIns="0">
            <a:spAutoFit/>
          </a:bodyPr>
          <a:lstStyle/>
          <a:p>
            <a:pPr algn="ctr">
              <a:lnSpc>
                <a:spcPts val="3499"/>
              </a:lnSpc>
            </a:pPr>
            <a:r>
              <a:rPr lang="en-US" sz="2499">
                <a:solidFill>
                  <a:srgbClr val="FFFFFF"/>
                </a:solidFill>
                <a:latin typeface="Open Sans"/>
              </a:rPr>
              <a:t>Ownership exercised over a person; or all work or service that is exacted from any person imposed by coercion or under the threat of penalty and for which the employee has not offered themself voluntarily.</a:t>
            </a:r>
          </a:p>
        </p:txBody>
      </p:sp>
      <p:sp>
        <p:nvSpPr>
          <p:cNvPr name="TextBox 13" id="13"/>
          <p:cNvSpPr txBox="true"/>
          <p:nvPr/>
        </p:nvSpPr>
        <p:spPr>
          <a:xfrm rot="0">
            <a:off x="3633170" y="4657323"/>
            <a:ext cx="2787546" cy="942710"/>
          </a:xfrm>
          <a:prstGeom prst="rect">
            <a:avLst/>
          </a:prstGeom>
        </p:spPr>
        <p:txBody>
          <a:bodyPr anchor="t" rtlCol="false" tIns="0" lIns="0" bIns="0" rIns="0">
            <a:spAutoFit/>
          </a:bodyPr>
          <a:lstStyle/>
          <a:p>
            <a:pPr algn="ctr">
              <a:lnSpc>
                <a:spcPts val="3600"/>
              </a:lnSpc>
            </a:pPr>
            <a:r>
              <a:rPr lang="en-US" sz="3000">
                <a:solidFill>
                  <a:srgbClr val="FFFFFF"/>
                </a:solidFill>
                <a:latin typeface="Ubuntu Bold"/>
              </a:rPr>
              <a:t>Human Trafficking </a:t>
            </a:r>
          </a:p>
        </p:txBody>
      </p:sp>
      <p:sp>
        <p:nvSpPr>
          <p:cNvPr name="TextBox 14" id="14"/>
          <p:cNvSpPr txBox="true"/>
          <p:nvPr/>
        </p:nvSpPr>
        <p:spPr>
          <a:xfrm rot="0">
            <a:off x="11211837" y="3971721"/>
            <a:ext cx="3134686" cy="2313914"/>
          </a:xfrm>
          <a:prstGeom prst="rect">
            <a:avLst/>
          </a:prstGeom>
        </p:spPr>
        <p:txBody>
          <a:bodyPr anchor="t" rtlCol="false" tIns="0" lIns="0" bIns="0" rIns="0">
            <a:spAutoFit/>
          </a:bodyPr>
          <a:lstStyle/>
          <a:p>
            <a:pPr algn="ctr" marL="0" indent="0" lvl="0">
              <a:lnSpc>
                <a:spcPts val="3600"/>
              </a:lnSpc>
              <a:spcBef>
                <a:spcPct val="0"/>
              </a:spcBef>
            </a:pPr>
            <a:r>
              <a:rPr lang="en-US" sz="3000" strike="noStrike" u="none">
                <a:solidFill>
                  <a:srgbClr val="FFFFFF"/>
                </a:solidFill>
                <a:latin typeface="Ubuntu Bold"/>
              </a:rPr>
              <a:t>Slavery, Servitude, and Forced or Compulsory Labour</a:t>
            </a:r>
          </a:p>
        </p:txBody>
      </p:sp>
      <p:sp>
        <p:nvSpPr>
          <p:cNvPr name="TextBox 15" id="15"/>
          <p:cNvSpPr txBox="true"/>
          <p:nvPr/>
        </p:nvSpPr>
        <p:spPr>
          <a:xfrm rot="0">
            <a:off x="1005776" y="1956186"/>
            <a:ext cx="11773405" cy="628650"/>
          </a:xfrm>
          <a:prstGeom prst="rect">
            <a:avLst/>
          </a:prstGeom>
        </p:spPr>
        <p:txBody>
          <a:bodyPr anchor="t" rtlCol="false" tIns="0" lIns="0" bIns="0" rIns="0">
            <a:spAutoFit/>
          </a:bodyPr>
          <a:lstStyle/>
          <a:p>
            <a:pPr algn="l">
              <a:lnSpc>
                <a:spcPts val="5400"/>
              </a:lnSpc>
            </a:pPr>
            <a:r>
              <a:rPr lang="en-US" sz="3000">
                <a:solidFill>
                  <a:srgbClr val="FFFFFF"/>
                </a:solidFill>
                <a:latin typeface="Open Sans"/>
              </a:rPr>
              <a:t>The UK Modern Slavery Act 2015 defines Modern Slavery as:</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0" t="-395" r="0" b="-77382"/>
            </a:stretch>
          </a:blipFill>
        </p:spPr>
      </p:sp>
      <p:sp>
        <p:nvSpPr>
          <p:cNvPr name="Freeform 3" id="3"/>
          <p:cNvSpPr/>
          <p:nvPr/>
        </p:nvSpPr>
        <p:spPr>
          <a:xfrm flipH="false" flipV="false" rot="0">
            <a:off x="705506" y="571861"/>
            <a:ext cx="16876989" cy="9143279"/>
          </a:xfrm>
          <a:custGeom>
            <a:avLst/>
            <a:gdLst/>
            <a:ahLst/>
            <a:cxnLst/>
            <a:rect r="r" b="b" t="t" l="l"/>
            <a:pathLst>
              <a:path h="9143279" w="16876989">
                <a:moveTo>
                  <a:pt x="0" y="0"/>
                </a:moveTo>
                <a:lnTo>
                  <a:pt x="16876988" y="0"/>
                </a:lnTo>
                <a:lnTo>
                  <a:pt x="16876988" y="9143278"/>
                </a:lnTo>
                <a:lnTo>
                  <a:pt x="0" y="9143278"/>
                </a:lnTo>
                <a:lnTo>
                  <a:pt x="0" y="0"/>
                </a:lnTo>
                <a:close/>
              </a:path>
            </a:pathLst>
          </a:custGeom>
          <a:blipFill>
            <a:blip r:embed="rId4">
              <a:alphaModFix amt="4000"/>
            </a:blip>
            <a:stretch>
              <a:fillRect l="-3230" t="-3511" r="-4306" b="-8039"/>
            </a:stretch>
          </a:blipFill>
        </p:spPr>
      </p:sp>
      <p:grpSp>
        <p:nvGrpSpPr>
          <p:cNvPr name="Group 4" id="4"/>
          <p:cNvGrpSpPr/>
          <p:nvPr/>
        </p:nvGrpSpPr>
        <p:grpSpPr>
          <a:xfrm rot="0">
            <a:off x="3257302" y="3022555"/>
            <a:ext cx="5500981" cy="5500981"/>
            <a:chOff x="0" y="0"/>
            <a:chExt cx="812800" cy="812800"/>
          </a:xfrm>
        </p:grpSpPr>
        <p:sp>
          <p:nvSpPr>
            <p:cNvPr name="Freeform 5" id="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7244"/>
            </a:solidFill>
          </p:spPr>
        </p:sp>
        <p:sp>
          <p:nvSpPr>
            <p:cNvPr name="TextBox 6" id="6"/>
            <p:cNvSpPr txBox="true"/>
            <p:nvPr/>
          </p:nvSpPr>
          <p:spPr>
            <a:xfrm>
              <a:off x="76200" y="19050"/>
              <a:ext cx="660400" cy="717550"/>
            </a:xfrm>
            <a:prstGeom prst="rect">
              <a:avLst/>
            </a:prstGeom>
          </p:spPr>
          <p:txBody>
            <a:bodyPr anchor="ctr" rtlCol="false" tIns="50800" lIns="50800" bIns="50800" rIns="50800"/>
            <a:lstStyle/>
            <a:p>
              <a:pPr algn="ctr">
                <a:lnSpc>
                  <a:spcPts val="3359"/>
                </a:lnSpc>
              </a:pPr>
            </a:p>
          </p:txBody>
        </p:sp>
      </p:grpSp>
      <p:sp>
        <p:nvSpPr>
          <p:cNvPr name="TextBox 7" id="7"/>
          <p:cNvSpPr txBox="true"/>
          <p:nvPr/>
        </p:nvSpPr>
        <p:spPr>
          <a:xfrm rot="0">
            <a:off x="1028700" y="904875"/>
            <a:ext cx="8177570" cy="955675"/>
          </a:xfrm>
          <a:prstGeom prst="rect">
            <a:avLst/>
          </a:prstGeom>
        </p:spPr>
        <p:txBody>
          <a:bodyPr anchor="t" rtlCol="false" tIns="0" lIns="0" bIns="0" rIns="0">
            <a:spAutoFit/>
          </a:bodyPr>
          <a:lstStyle/>
          <a:p>
            <a:pPr algn="l" marL="0" indent="0" lvl="0">
              <a:lnSpc>
                <a:spcPts val="7699"/>
              </a:lnSpc>
              <a:spcBef>
                <a:spcPct val="0"/>
              </a:spcBef>
            </a:pPr>
            <a:r>
              <a:rPr lang="en-US" sz="5499">
                <a:solidFill>
                  <a:srgbClr val="F27244"/>
                </a:solidFill>
                <a:latin typeface="Ubuntu Bold"/>
              </a:rPr>
              <a:t>Types of </a:t>
            </a:r>
            <a:r>
              <a:rPr lang="en-US" sz="5499">
                <a:solidFill>
                  <a:srgbClr val="FFFFFF"/>
                </a:solidFill>
                <a:latin typeface="Ubuntu Bold"/>
              </a:rPr>
              <a:t>modern slavery</a:t>
            </a:r>
          </a:p>
        </p:txBody>
      </p:sp>
      <p:sp>
        <p:nvSpPr>
          <p:cNvPr name="TextBox 8" id="8"/>
          <p:cNvSpPr txBox="true"/>
          <p:nvPr/>
        </p:nvSpPr>
        <p:spPr>
          <a:xfrm rot="0">
            <a:off x="9815421" y="3518477"/>
            <a:ext cx="5339818" cy="4442461"/>
          </a:xfrm>
          <a:prstGeom prst="rect">
            <a:avLst/>
          </a:prstGeom>
        </p:spPr>
        <p:txBody>
          <a:bodyPr anchor="t" rtlCol="false" tIns="0" lIns="0" bIns="0" rIns="0">
            <a:spAutoFit/>
          </a:bodyPr>
          <a:lstStyle/>
          <a:p>
            <a:pPr algn="l" marL="777234" indent="-388617" lvl="1">
              <a:lnSpc>
                <a:spcPts val="5039"/>
              </a:lnSpc>
              <a:buFont typeface="Arial"/>
              <a:buChar char="•"/>
            </a:pPr>
            <a:r>
              <a:rPr lang="en-US" sz="3599">
                <a:solidFill>
                  <a:srgbClr val="FFFFFF"/>
                </a:solidFill>
                <a:latin typeface="Open Sans"/>
              </a:rPr>
              <a:t>Forced labour </a:t>
            </a:r>
          </a:p>
          <a:p>
            <a:pPr algn="l" marL="777234" indent="-388617" lvl="1">
              <a:lnSpc>
                <a:spcPts val="5039"/>
              </a:lnSpc>
              <a:buFont typeface="Arial"/>
              <a:buChar char="•"/>
            </a:pPr>
            <a:r>
              <a:rPr lang="en-US" sz="3599">
                <a:solidFill>
                  <a:srgbClr val="FFFFFF"/>
                </a:solidFill>
                <a:latin typeface="Open Sans"/>
              </a:rPr>
              <a:t>Child slavery</a:t>
            </a:r>
          </a:p>
          <a:p>
            <a:pPr algn="l" marL="777234" indent="-388617" lvl="1">
              <a:lnSpc>
                <a:spcPts val="5039"/>
              </a:lnSpc>
              <a:buFont typeface="Arial"/>
              <a:buChar char="•"/>
            </a:pPr>
            <a:r>
              <a:rPr lang="en-US" sz="3599">
                <a:solidFill>
                  <a:srgbClr val="FFFFFF"/>
                </a:solidFill>
                <a:latin typeface="Open Sans"/>
              </a:rPr>
              <a:t>Sexual exploitation </a:t>
            </a:r>
          </a:p>
          <a:p>
            <a:pPr algn="l" marL="777234" indent="-388617" lvl="1">
              <a:lnSpc>
                <a:spcPts val="5039"/>
              </a:lnSpc>
              <a:buFont typeface="Arial"/>
              <a:buChar char="•"/>
            </a:pPr>
            <a:r>
              <a:rPr lang="en-US" sz="3599">
                <a:solidFill>
                  <a:srgbClr val="FFFFFF"/>
                </a:solidFill>
                <a:latin typeface="Open Sans"/>
              </a:rPr>
              <a:t>Forced criminality</a:t>
            </a:r>
          </a:p>
          <a:p>
            <a:pPr algn="l" marL="777234" indent="-388617" lvl="1">
              <a:lnSpc>
                <a:spcPts val="5039"/>
              </a:lnSpc>
              <a:buFont typeface="Arial"/>
              <a:buChar char="•"/>
            </a:pPr>
            <a:r>
              <a:rPr lang="en-US" sz="3599">
                <a:solidFill>
                  <a:srgbClr val="FFFFFF"/>
                </a:solidFill>
                <a:latin typeface="Open Sans"/>
              </a:rPr>
              <a:t>County lines </a:t>
            </a:r>
          </a:p>
          <a:p>
            <a:pPr algn="l" marL="777234" indent="-388617" lvl="1">
              <a:lnSpc>
                <a:spcPts val="5039"/>
              </a:lnSpc>
              <a:buFont typeface="Arial"/>
              <a:buChar char="•"/>
            </a:pPr>
            <a:r>
              <a:rPr lang="en-US" sz="3599">
                <a:solidFill>
                  <a:srgbClr val="FFFFFF"/>
                </a:solidFill>
                <a:latin typeface="Open Sans"/>
              </a:rPr>
              <a:t>Domestic servitude </a:t>
            </a:r>
          </a:p>
          <a:p>
            <a:pPr algn="l" marL="777234" indent="-388617" lvl="1">
              <a:lnSpc>
                <a:spcPts val="5039"/>
              </a:lnSpc>
              <a:buFont typeface="Arial"/>
              <a:buChar char="•"/>
            </a:pPr>
            <a:r>
              <a:rPr lang="en-US" sz="3599">
                <a:solidFill>
                  <a:srgbClr val="FFFFFF"/>
                </a:solidFill>
                <a:latin typeface="Open Sans"/>
              </a:rPr>
              <a:t>Human trafficking</a:t>
            </a:r>
          </a:p>
        </p:txBody>
      </p:sp>
      <p:sp>
        <p:nvSpPr>
          <p:cNvPr name="TextBox 9" id="9"/>
          <p:cNvSpPr txBox="true"/>
          <p:nvPr/>
        </p:nvSpPr>
        <p:spPr>
          <a:xfrm rot="0">
            <a:off x="3490867" y="4696819"/>
            <a:ext cx="5033850" cy="2133402"/>
          </a:xfrm>
          <a:prstGeom prst="rect">
            <a:avLst/>
          </a:prstGeom>
        </p:spPr>
        <p:txBody>
          <a:bodyPr anchor="t" rtlCol="false" tIns="0" lIns="0" bIns="0" rIns="0">
            <a:spAutoFit/>
          </a:bodyPr>
          <a:lstStyle/>
          <a:p>
            <a:pPr algn="ctr">
              <a:lnSpc>
                <a:spcPts val="8399"/>
              </a:lnSpc>
            </a:pPr>
            <a:r>
              <a:rPr lang="en-US" sz="6999">
                <a:solidFill>
                  <a:srgbClr val="FFFFFF"/>
                </a:solidFill>
                <a:latin typeface="Ubuntu Bold"/>
              </a:rPr>
              <a:t>Modern </a:t>
            </a:r>
          </a:p>
          <a:p>
            <a:pPr algn="ctr" marL="0" indent="0" lvl="0">
              <a:lnSpc>
                <a:spcPts val="8399"/>
              </a:lnSpc>
              <a:spcBef>
                <a:spcPct val="0"/>
              </a:spcBef>
            </a:pPr>
            <a:r>
              <a:rPr lang="en-US" sz="6999">
                <a:solidFill>
                  <a:srgbClr val="FFFFFF"/>
                </a:solidFill>
                <a:latin typeface="Ubuntu Bold"/>
              </a:rPr>
              <a:t>slavery</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0" t="-395" r="0" b="-77382"/>
            </a:stretch>
          </a:blipFill>
        </p:spPr>
      </p:sp>
      <p:sp>
        <p:nvSpPr>
          <p:cNvPr name="Freeform 3" id="3"/>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4"/>
            <a:stretch>
              <a:fillRect l="-41991" t="0" r="-24630" b="-110684"/>
            </a:stretch>
          </a:blipFill>
        </p:spPr>
      </p:sp>
      <p:sp>
        <p:nvSpPr>
          <p:cNvPr name="TextBox 4" id="4"/>
          <p:cNvSpPr txBox="true"/>
          <p:nvPr/>
        </p:nvSpPr>
        <p:spPr>
          <a:xfrm rot="0">
            <a:off x="1028700" y="904875"/>
            <a:ext cx="7172936" cy="955675"/>
          </a:xfrm>
          <a:prstGeom prst="rect">
            <a:avLst/>
          </a:prstGeom>
        </p:spPr>
        <p:txBody>
          <a:bodyPr anchor="t" rtlCol="false" tIns="0" lIns="0" bIns="0" rIns="0">
            <a:spAutoFit/>
          </a:bodyPr>
          <a:lstStyle/>
          <a:p>
            <a:pPr algn="l" marL="0" indent="0" lvl="0">
              <a:lnSpc>
                <a:spcPts val="7699"/>
              </a:lnSpc>
              <a:spcBef>
                <a:spcPct val="0"/>
              </a:spcBef>
            </a:pPr>
            <a:r>
              <a:rPr lang="en-US" sz="5499">
                <a:solidFill>
                  <a:srgbClr val="F27244"/>
                </a:solidFill>
                <a:latin typeface="Ubuntu Bold"/>
              </a:rPr>
              <a:t>Scale</a:t>
            </a:r>
            <a:r>
              <a:rPr lang="en-US" sz="5499">
                <a:solidFill>
                  <a:srgbClr val="FFFFFF"/>
                </a:solidFill>
                <a:latin typeface="Ubuntu Bold"/>
              </a:rPr>
              <a:t> of the crime</a:t>
            </a:r>
          </a:p>
        </p:txBody>
      </p:sp>
      <p:sp>
        <p:nvSpPr>
          <p:cNvPr name="TextBox 5" id="5"/>
          <p:cNvSpPr txBox="true"/>
          <p:nvPr/>
        </p:nvSpPr>
        <p:spPr>
          <a:xfrm rot="0">
            <a:off x="1028700" y="2579350"/>
            <a:ext cx="15917903" cy="5980430"/>
          </a:xfrm>
          <a:prstGeom prst="rect">
            <a:avLst/>
          </a:prstGeom>
        </p:spPr>
        <p:txBody>
          <a:bodyPr anchor="t" rtlCol="false" tIns="0" lIns="0" bIns="0" rIns="0">
            <a:spAutoFit/>
          </a:bodyPr>
          <a:lstStyle/>
          <a:p>
            <a:pPr algn="l" marL="820419" indent="-410209" lvl="1">
              <a:lnSpc>
                <a:spcPts val="5319"/>
              </a:lnSpc>
              <a:buFont typeface="Arial"/>
              <a:buChar char="•"/>
            </a:pPr>
            <a:r>
              <a:rPr lang="en-US" sz="3799">
                <a:solidFill>
                  <a:srgbClr val="FFFFFF"/>
                </a:solidFill>
                <a:latin typeface="Open Sans"/>
              </a:rPr>
              <a:t>Over </a:t>
            </a:r>
            <a:r>
              <a:rPr lang="en-US" sz="3799">
                <a:solidFill>
                  <a:srgbClr val="F27244"/>
                </a:solidFill>
                <a:latin typeface="Open Sans"/>
              </a:rPr>
              <a:t>50 million</a:t>
            </a:r>
            <a:r>
              <a:rPr lang="en-US" sz="3799">
                <a:solidFill>
                  <a:srgbClr val="FFFFFF"/>
                </a:solidFill>
                <a:latin typeface="Open Sans"/>
              </a:rPr>
              <a:t> people worldwide live in modern slavery (</a:t>
            </a:r>
            <a:r>
              <a:rPr lang="en-US" sz="3799">
                <a:solidFill>
                  <a:srgbClr val="F27244"/>
                </a:solidFill>
                <a:latin typeface="Open Sans"/>
              </a:rPr>
              <a:t>ILO 2021</a:t>
            </a:r>
            <a:r>
              <a:rPr lang="en-US" sz="3799">
                <a:solidFill>
                  <a:srgbClr val="FFFFFF"/>
                </a:solidFill>
                <a:latin typeface="Open Sans"/>
              </a:rPr>
              <a:t>)</a:t>
            </a:r>
          </a:p>
          <a:p>
            <a:pPr algn="l" marL="820419" indent="-410209" lvl="1">
              <a:lnSpc>
                <a:spcPts val="5319"/>
              </a:lnSpc>
              <a:buFont typeface="Arial"/>
              <a:buChar char="•"/>
            </a:pPr>
            <a:r>
              <a:rPr lang="en-US" sz="3799">
                <a:solidFill>
                  <a:srgbClr val="F27244"/>
                </a:solidFill>
                <a:latin typeface="Open Sans"/>
              </a:rPr>
              <a:t>Fastest-growing</a:t>
            </a:r>
            <a:r>
              <a:rPr lang="en-US" sz="3799">
                <a:solidFill>
                  <a:srgbClr val="FFFFFF"/>
                </a:solidFill>
                <a:latin typeface="Open Sans"/>
              </a:rPr>
              <a:t> illegal business globally with an annual profit exceeding </a:t>
            </a:r>
            <a:r>
              <a:rPr lang="en-US" sz="3799">
                <a:solidFill>
                  <a:srgbClr val="F27244"/>
                </a:solidFill>
                <a:latin typeface="Open Sans"/>
              </a:rPr>
              <a:t>£236 billion</a:t>
            </a:r>
          </a:p>
          <a:p>
            <a:pPr algn="l" marL="820419" indent="-410209" lvl="1">
              <a:lnSpc>
                <a:spcPts val="5319"/>
              </a:lnSpc>
              <a:buFont typeface="Arial"/>
              <a:buChar char="•"/>
            </a:pPr>
            <a:r>
              <a:rPr lang="en-US" sz="3799">
                <a:solidFill>
                  <a:srgbClr val="F27244"/>
                </a:solidFill>
                <a:latin typeface="Open Sans"/>
              </a:rPr>
              <a:t>17,000 people</a:t>
            </a:r>
            <a:r>
              <a:rPr lang="en-US" sz="3799">
                <a:solidFill>
                  <a:srgbClr val="FFFFFF"/>
                </a:solidFill>
                <a:latin typeface="Open Sans"/>
              </a:rPr>
              <a:t> were identified as potential victims in the UK (2023)</a:t>
            </a:r>
          </a:p>
          <a:p>
            <a:pPr algn="l" marL="820419" indent="-410209" lvl="1">
              <a:lnSpc>
                <a:spcPts val="5319"/>
              </a:lnSpc>
              <a:buFont typeface="Arial"/>
              <a:buChar char="•"/>
            </a:pPr>
            <a:r>
              <a:rPr lang="en-US" sz="3799">
                <a:solidFill>
                  <a:srgbClr val="FFFFFF"/>
                </a:solidFill>
                <a:latin typeface="Open Sans"/>
              </a:rPr>
              <a:t>HOWEVER, the Centre for Social Justice estimates that there could be up to </a:t>
            </a:r>
            <a:r>
              <a:rPr lang="en-US" sz="3799">
                <a:solidFill>
                  <a:srgbClr val="F27244"/>
                </a:solidFill>
                <a:latin typeface="Open Sans"/>
              </a:rPr>
              <a:t>100,000 potential victims</a:t>
            </a:r>
            <a:r>
              <a:rPr lang="en-US" sz="3799">
                <a:solidFill>
                  <a:srgbClr val="FFFFFF"/>
                </a:solidFill>
                <a:latin typeface="Open Sans"/>
              </a:rPr>
              <a:t> of modern slavery in the UK</a:t>
            </a:r>
          </a:p>
          <a:p>
            <a:pPr algn="l" marL="820419" indent="-410209" lvl="1">
              <a:lnSpc>
                <a:spcPts val="5319"/>
              </a:lnSpc>
              <a:buFont typeface="Arial"/>
              <a:buChar char="•"/>
            </a:pPr>
            <a:r>
              <a:rPr lang="en-US" sz="3799">
                <a:solidFill>
                  <a:srgbClr val="FFFFFF"/>
                </a:solidFill>
                <a:latin typeface="Open Sans"/>
              </a:rPr>
              <a:t>The global demand for </a:t>
            </a:r>
            <a:r>
              <a:rPr lang="en-US" sz="3799">
                <a:solidFill>
                  <a:srgbClr val="F27244"/>
                </a:solidFill>
                <a:latin typeface="Open Sans"/>
              </a:rPr>
              <a:t>cheap labour fuels</a:t>
            </a:r>
            <a:r>
              <a:rPr lang="en-US" sz="3799">
                <a:solidFill>
                  <a:srgbClr val="FFFFFF"/>
                </a:solidFill>
                <a:latin typeface="Open Sans"/>
              </a:rPr>
              <a:t> this illicit trade, and the </a:t>
            </a:r>
            <a:r>
              <a:rPr lang="en-US" sz="3799">
                <a:solidFill>
                  <a:srgbClr val="F27244"/>
                </a:solidFill>
                <a:latin typeface="Open Sans"/>
              </a:rPr>
              <a:t>hotel sector</a:t>
            </a:r>
            <a:r>
              <a:rPr lang="en-US" sz="3799">
                <a:solidFill>
                  <a:srgbClr val="FFFFFF"/>
                </a:solidFill>
                <a:latin typeface="Open Sans"/>
              </a:rPr>
              <a:t> is particularly at </a:t>
            </a:r>
            <a:r>
              <a:rPr lang="en-US" sz="3799">
                <a:solidFill>
                  <a:srgbClr val="F27244"/>
                </a:solidFill>
                <a:latin typeface="Open Sans"/>
              </a:rPr>
              <a:t>risk</a:t>
            </a:r>
            <a:r>
              <a:rPr lang="en-US" sz="3799">
                <a:solidFill>
                  <a:srgbClr val="FFFFFF"/>
                </a:solidFill>
                <a:latin typeface="Open Sans"/>
              </a:rPr>
              <a:t> due to its substantial need for labour</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0" t="-395" r="0" b="-77382"/>
            </a:stretch>
          </a:blipFill>
        </p:spPr>
      </p:sp>
      <p:sp>
        <p:nvSpPr>
          <p:cNvPr name="TextBox 3" id="3"/>
          <p:cNvSpPr txBox="true"/>
          <p:nvPr/>
        </p:nvSpPr>
        <p:spPr>
          <a:xfrm rot="0">
            <a:off x="1028700" y="904875"/>
            <a:ext cx="11127106" cy="955675"/>
          </a:xfrm>
          <a:prstGeom prst="rect">
            <a:avLst/>
          </a:prstGeom>
        </p:spPr>
        <p:txBody>
          <a:bodyPr anchor="t" rtlCol="false" tIns="0" lIns="0" bIns="0" rIns="0">
            <a:spAutoFit/>
          </a:bodyPr>
          <a:lstStyle/>
          <a:p>
            <a:pPr algn="l" marL="0" indent="0" lvl="0">
              <a:lnSpc>
                <a:spcPts val="7699"/>
              </a:lnSpc>
              <a:spcBef>
                <a:spcPct val="0"/>
              </a:spcBef>
            </a:pPr>
            <a:r>
              <a:rPr lang="en-US" sz="5499">
                <a:solidFill>
                  <a:srgbClr val="F27244"/>
                </a:solidFill>
                <a:latin typeface="Ubuntu Bold"/>
              </a:rPr>
              <a:t>Modern Slavery</a:t>
            </a:r>
            <a:r>
              <a:rPr lang="en-US" sz="5499">
                <a:solidFill>
                  <a:srgbClr val="FFFFFF"/>
                </a:solidFill>
                <a:latin typeface="Ubuntu Bold"/>
              </a:rPr>
              <a:t> around the world</a:t>
            </a:r>
          </a:p>
        </p:txBody>
      </p:sp>
      <p:sp>
        <p:nvSpPr>
          <p:cNvPr name="Freeform 4" id="4" descr="Map  Description automatically generated"/>
          <p:cNvSpPr/>
          <p:nvPr/>
        </p:nvSpPr>
        <p:spPr>
          <a:xfrm flipH="false" flipV="false" rot="0">
            <a:off x="4621053" y="2498467"/>
            <a:ext cx="12647109" cy="6769708"/>
          </a:xfrm>
          <a:custGeom>
            <a:avLst/>
            <a:gdLst/>
            <a:ahLst/>
            <a:cxnLst/>
            <a:rect r="r" b="b" t="t" l="l"/>
            <a:pathLst>
              <a:path h="6769708" w="12647109">
                <a:moveTo>
                  <a:pt x="0" y="0"/>
                </a:moveTo>
                <a:lnTo>
                  <a:pt x="12647109" y="0"/>
                </a:lnTo>
                <a:lnTo>
                  <a:pt x="12647109" y="6769707"/>
                </a:lnTo>
                <a:lnTo>
                  <a:pt x="0" y="6769707"/>
                </a:lnTo>
                <a:lnTo>
                  <a:pt x="0" y="0"/>
                </a:lnTo>
                <a:close/>
              </a:path>
            </a:pathLst>
          </a:custGeom>
          <a:blipFill>
            <a:blip r:embed="rId4"/>
            <a:stretch>
              <a:fillRect l="0" t="-14474" r="0" b="0"/>
            </a:stretch>
          </a:blipFill>
        </p:spPr>
      </p:sp>
      <p:sp>
        <p:nvSpPr>
          <p:cNvPr name="Freeform 5" id="5" descr="Logo  Description automatically generated"/>
          <p:cNvSpPr/>
          <p:nvPr/>
        </p:nvSpPr>
        <p:spPr>
          <a:xfrm flipH="false" flipV="false" rot="0">
            <a:off x="1028700" y="2498467"/>
            <a:ext cx="2842338" cy="2678985"/>
          </a:xfrm>
          <a:custGeom>
            <a:avLst/>
            <a:gdLst/>
            <a:ahLst/>
            <a:cxnLst/>
            <a:rect r="r" b="b" t="t" l="l"/>
            <a:pathLst>
              <a:path h="2678985" w="2842338">
                <a:moveTo>
                  <a:pt x="0" y="0"/>
                </a:moveTo>
                <a:lnTo>
                  <a:pt x="2842338" y="0"/>
                </a:lnTo>
                <a:lnTo>
                  <a:pt x="2842338" y="2678985"/>
                </a:lnTo>
                <a:lnTo>
                  <a:pt x="0" y="2678985"/>
                </a:lnTo>
                <a:lnTo>
                  <a:pt x="0" y="0"/>
                </a:lnTo>
                <a:close/>
              </a:path>
            </a:pathLst>
          </a:custGeom>
          <a:blipFill>
            <a:blip r:embed="rId5"/>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DAGHFwEL8BQ</dc:identifier>
  <dcterms:modified xsi:type="dcterms:W3CDTF">2011-08-01T06:04:30Z</dcterms:modified>
  <cp:revision>1</cp:revision>
  <dc:title>Stop Slavery Blueprint - Training Slides</dc:title>
</cp:coreProperties>
</file>